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19.jpg" ContentType="image/png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media/image38.jpg" ContentType="image/png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46" r:id="rId2"/>
    <p:sldId id="604" r:id="rId3"/>
    <p:sldId id="605" r:id="rId4"/>
    <p:sldId id="305" r:id="rId5"/>
    <p:sldId id="321" r:id="rId6"/>
    <p:sldId id="317" r:id="rId7"/>
    <p:sldId id="320" r:id="rId8"/>
    <p:sldId id="275" r:id="rId9"/>
    <p:sldId id="573" r:id="rId10"/>
    <p:sldId id="308" r:id="rId11"/>
    <p:sldId id="590" r:id="rId12"/>
    <p:sldId id="553" r:id="rId13"/>
    <p:sldId id="312" r:id="rId14"/>
    <p:sldId id="281" r:id="rId15"/>
    <p:sldId id="591" r:id="rId16"/>
    <p:sldId id="315" r:id="rId17"/>
    <p:sldId id="283" r:id="rId18"/>
    <p:sldId id="596" r:id="rId19"/>
    <p:sldId id="326" r:id="rId20"/>
    <p:sldId id="314" r:id="rId21"/>
    <p:sldId id="282" r:id="rId22"/>
    <p:sldId id="597" r:id="rId23"/>
    <p:sldId id="599" r:id="rId24"/>
    <p:sldId id="316" r:id="rId25"/>
    <p:sldId id="600" r:id="rId26"/>
    <p:sldId id="483" r:id="rId27"/>
    <p:sldId id="601" r:id="rId28"/>
    <p:sldId id="343" r:id="rId29"/>
    <p:sldId id="351" r:id="rId30"/>
    <p:sldId id="352" r:id="rId31"/>
    <p:sldId id="353" r:id="rId32"/>
    <p:sldId id="602" r:id="rId33"/>
    <p:sldId id="603" r:id="rId34"/>
    <p:sldId id="318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72" d="100"/>
          <a:sy n="72" d="100"/>
        </p:scale>
        <p:origin x="114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F83C8-9A15-46B4-86B2-48A66FF9410D}" type="datetimeFigureOut">
              <a:rPr lang="nl-NL" smtClean="0"/>
              <a:t>3-6-2020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81338-115B-47A7-83AA-936E48CCBA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592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81338-115B-47A7-83AA-936E48CCBA7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726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00AA-946C-4CA1-8DF7-5569BBB1BD5D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5574-C26A-4C6D-9FEB-B72EF94708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72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00AA-946C-4CA1-8DF7-5569BBB1BD5D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5574-C26A-4C6D-9FEB-B72EF94708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663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00AA-946C-4CA1-8DF7-5569BBB1BD5D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5574-C26A-4C6D-9FEB-B72EF94708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66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00AA-946C-4CA1-8DF7-5569BBB1BD5D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5574-C26A-4C6D-9FEB-B72EF94708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00AA-946C-4CA1-8DF7-5569BBB1BD5D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5574-C26A-4C6D-9FEB-B72EF94708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74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00AA-946C-4CA1-8DF7-5569BBB1BD5D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5574-C26A-4C6D-9FEB-B72EF94708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99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00AA-946C-4CA1-8DF7-5569BBB1BD5D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5574-C26A-4C6D-9FEB-B72EF94708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6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00AA-946C-4CA1-8DF7-5569BBB1BD5D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5574-C26A-4C6D-9FEB-B72EF94708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352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00AA-946C-4CA1-8DF7-5569BBB1BD5D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5574-C26A-4C6D-9FEB-B72EF94708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940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00AA-946C-4CA1-8DF7-5569BBB1BD5D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5574-C26A-4C6D-9FEB-B72EF94708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86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00AA-946C-4CA1-8DF7-5569BBB1BD5D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5574-C26A-4C6D-9FEB-B72EF94708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795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300AA-946C-4CA1-8DF7-5569BBB1BD5D}" type="datetimeFigureOut">
              <a:rPr lang="de-DE" smtClean="0"/>
              <a:t>03.06.2020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95574-C26A-4C6D-9FEB-B72EF94708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35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5.xml"/><Relationship Id="rId6" Type="http://schemas.openxmlformats.org/officeDocument/2006/relationships/image" Target="../media/image23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26.jpeg"/><Relationship Id="rId2" Type="http://schemas.microsoft.com/office/2007/relationships/media" Target="../media/media16.m4a"/><Relationship Id="rId1" Type="http://schemas.openxmlformats.org/officeDocument/2006/relationships/tags" Target="../tags/tag7.xml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tags" Target="../tags/tag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8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3.m4a"/><Relationship Id="rId7" Type="http://schemas.openxmlformats.org/officeDocument/2006/relationships/image" Target="../media/image35.jpg"/><Relationship Id="rId2" Type="http://schemas.microsoft.com/office/2007/relationships/media" Target="../media/media23.m4a"/><Relationship Id="rId1" Type="http://schemas.openxmlformats.org/officeDocument/2006/relationships/tags" Target="../tags/tag10.xml"/><Relationship Id="rId6" Type="http://schemas.openxmlformats.org/officeDocument/2006/relationships/hyperlink" Target="http://www.uems-neuroboard.org/" TargetMode="Externa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3.png"/><Relationship Id="rId2" Type="http://schemas.microsoft.com/office/2007/relationships/media" Target="../media/media27.m4a"/><Relationship Id="rId1" Type="http://schemas.openxmlformats.org/officeDocument/2006/relationships/tags" Target="../tags/tag12.xml"/><Relationship Id="rId6" Type="http://schemas.openxmlformats.org/officeDocument/2006/relationships/image" Target="../media/image37.jp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3.png"/><Relationship Id="rId2" Type="http://schemas.microsoft.com/office/2007/relationships/media" Target="../media/media29.m4a"/><Relationship Id="rId1" Type="http://schemas.openxmlformats.org/officeDocument/2006/relationships/tags" Target="../tags/tag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4.png"/><Relationship Id="rId5" Type="http://schemas.openxmlformats.org/officeDocument/2006/relationships/image" Target="../media/image40.jpe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2483768" y="542925"/>
            <a:ext cx="437812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7200" i="1" dirty="0">
                <a:solidFill>
                  <a:schemeClr val="bg1"/>
                </a:solidFill>
              </a:rPr>
              <a:t>13</a:t>
            </a:r>
            <a:r>
              <a:rPr lang="de-DE" altLang="de-DE" sz="7200" i="1" baseline="30000" dirty="0">
                <a:solidFill>
                  <a:schemeClr val="bg1"/>
                </a:solidFill>
              </a:rPr>
              <a:t>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800" dirty="0">
                <a:solidFill>
                  <a:srgbClr val="FFFF00"/>
                </a:solidFill>
              </a:rPr>
              <a:t>EUROPEAN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800" dirty="0">
                <a:solidFill>
                  <a:srgbClr val="FFFF00"/>
                </a:solidFill>
              </a:rPr>
              <a:t>BOARD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800" dirty="0">
                <a:solidFill>
                  <a:srgbClr val="FFFF00"/>
                </a:solidFill>
              </a:rPr>
              <a:t>EXAMINATION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3600" i="1" dirty="0">
                <a:solidFill>
                  <a:schemeClr val="bg1"/>
                </a:solidFill>
              </a:rPr>
              <a:t>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800" dirty="0">
                <a:solidFill>
                  <a:srgbClr val="FFFF00"/>
                </a:solidFill>
              </a:rPr>
              <a:t>NEUROLOGY</a:t>
            </a:r>
            <a:r>
              <a:rPr lang="de-DE" altLang="de-DE" sz="48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3600" i="1" dirty="0">
                <a:solidFill>
                  <a:schemeClr val="bg1"/>
                </a:solidFill>
              </a:rPr>
              <a:t>Vienna • June 18 2021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627313" y="3860800"/>
            <a:ext cx="36734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3295" y="5445125"/>
            <a:ext cx="13684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35825" y="5445125"/>
            <a:ext cx="13684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19700" y="1268413"/>
            <a:ext cx="1081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84438" y="1268413"/>
            <a:ext cx="1079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9388" y="2435738"/>
            <a:ext cx="2305050" cy="777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205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2435737"/>
            <a:ext cx="2914359" cy="77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7177E5B-1844-473B-B825-6BD22EB9E3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2" r="1369" b="26854"/>
          <a:stretch/>
        </p:blipFill>
        <p:spPr>
          <a:xfrm>
            <a:off x="6828796" y="2435751"/>
            <a:ext cx="2135692" cy="7772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9A1614-0B9E-4073-8D91-95AFE23A7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88EDC8E2-47FE-444A-97CF-9913C57BAC5C}"/>
              </a:ext>
            </a:extLst>
          </p:cNvPr>
          <p:cNvSpPr txBox="1"/>
          <p:nvPr/>
        </p:nvSpPr>
        <p:spPr>
          <a:xfrm>
            <a:off x="179512" y="5725705"/>
            <a:ext cx="24355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 err="1">
                <a:solidFill>
                  <a:srgbClr val="FFFF00"/>
                </a:solidFill>
              </a:rPr>
              <a:t>Presented</a:t>
            </a:r>
            <a:r>
              <a:rPr lang="nl-NL" sz="2000" dirty="0">
                <a:solidFill>
                  <a:srgbClr val="FFFF00"/>
                </a:solidFill>
              </a:rPr>
              <a:t> at </a:t>
            </a:r>
            <a:r>
              <a:rPr lang="nl-NL" sz="2000" dirty="0" err="1">
                <a:solidFill>
                  <a:srgbClr val="FFFF00"/>
                </a:solidFill>
              </a:rPr>
              <a:t>the</a:t>
            </a:r>
            <a:r>
              <a:rPr lang="nl-NL" sz="20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nl-NL" sz="2000" dirty="0">
                <a:solidFill>
                  <a:srgbClr val="FFFF00"/>
                </a:solidFill>
              </a:rPr>
              <a:t>Virtual EAN </a:t>
            </a:r>
            <a:r>
              <a:rPr lang="nl-NL" sz="2000" dirty="0" err="1">
                <a:solidFill>
                  <a:srgbClr val="FFFF00"/>
                </a:solidFill>
              </a:rPr>
              <a:t>Congress</a:t>
            </a:r>
            <a:r>
              <a:rPr lang="nl-NL" sz="20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nl-NL" sz="2000" dirty="0">
                <a:solidFill>
                  <a:srgbClr val="FFFF00"/>
                </a:solidFill>
              </a:rPr>
              <a:t>May 24th 2020</a:t>
            </a:r>
            <a:endParaRPr lang="de-DE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3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7"/>
    </mc:Choice>
    <mc:Fallback xmlns="">
      <p:transition spd="slow" advTm="3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binnen, plafond, groep&#10;&#10;Automatisch gegenereerde beschrijving">
            <a:extLst>
              <a:ext uri="{FF2B5EF4-FFF2-40B4-BE49-F238E27FC236}">
                <a16:creationId xmlns:a16="http://schemas.microsoft.com/office/drawing/2014/main" id="{5B3695A3-CAEB-48A6-98E3-07ECB8D45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3FC2474-49DC-4FDB-AE10-EC621F0313C4}"/>
              </a:ext>
            </a:extLst>
          </p:cNvPr>
          <p:cNvSpPr txBox="1"/>
          <p:nvPr/>
        </p:nvSpPr>
        <p:spPr>
          <a:xfrm flipH="1">
            <a:off x="467544" y="188640"/>
            <a:ext cx="8280920" cy="76944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4400" dirty="0" err="1"/>
              <a:t>Successful</a:t>
            </a:r>
            <a:r>
              <a:rPr lang="nl-NL" sz="4400" dirty="0"/>
              <a:t> </a:t>
            </a:r>
            <a:r>
              <a:rPr lang="nl-NL" sz="4400" dirty="0" err="1"/>
              <a:t>candidates</a:t>
            </a:r>
            <a:r>
              <a:rPr lang="nl-NL" sz="4400" dirty="0"/>
              <a:t> Oslo 2019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70E763-FF66-45D1-B6AC-1D19D0800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2"/>
    </mc:Choice>
    <mc:Fallback xmlns="">
      <p:transition spd="slow" advTm="1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7E1EB4CC-8855-42D8-9CAF-9000D2A4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873125"/>
            <a:ext cx="3529012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000">
                <a:solidFill>
                  <a:srgbClr val="FFFF00"/>
                </a:solidFill>
              </a:rPr>
              <a:t>Bahrein		1</a:t>
            </a:r>
            <a:endParaRPr lang="de-DE" altLang="de-DE" sz="20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00"/>
                </a:solidFill>
              </a:rPr>
              <a:t>Egypt 		4	</a:t>
            </a:r>
            <a:endParaRPr lang="de-DE" altLang="de-DE" sz="20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000">
                <a:solidFill>
                  <a:srgbClr val="FFFF00"/>
                </a:solidFill>
              </a:rPr>
              <a:t>India 		9</a:t>
            </a:r>
            <a:endParaRPr lang="de-DE" altLang="de-DE" sz="20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00"/>
                </a:solidFill>
              </a:rPr>
              <a:t>Iraq		3	</a:t>
            </a:r>
            <a:endParaRPr lang="de-DE" altLang="de-DE" sz="20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000">
                <a:solidFill>
                  <a:srgbClr val="FFFF00"/>
                </a:solidFill>
              </a:rPr>
              <a:t>Jordan		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000">
                <a:solidFill>
                  <a:srgbClr val="FFFF00"/>
                </a:solidFill>
              </a:rPr>
              <a:t>Kuwait		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000">
                <a:solidFill>
                  <a:srgbClr val="FFFF00"/>
                </a:solidFill>
              </a:rPr>
              <a:t>Libanon		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000">
                <a:solidFill>
                  <a:srgbClr val="FFFF00"/>
                </a:solidFill>
              </a:rPr>
              <a:t>Malaysia		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000">
                <a:solidFill>
                  <a:srgbClr val="FFFF00"/>
                </a:solidFill>
              </a:rPr>
              <a:t>Oman		1	</a:t>
            </a:r>
            <a:endParaRPr lang="nl-NL" altLang="de-DE" sz="20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00"/>
                </a:solidFill>
              </a:rPr>
              <a:t>Qatar		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00"/>
                </a:solidFill>
              </a:rPr>
              <a:t>Saudi Arabia 	9	</a:t>
            </a:r>
            <a:endParaRPr lang="de-DE" altLang="de-DE" sz="20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FF00"/>
                </a:solidFill>
              </a:rPr>
              <a:t>United States	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de-DE" sz="20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de-DE" sz="20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de-DE" sz="20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de-DE" sz="20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de-DE" sz="20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de-DE" sz="20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000">
                <a:solidFill>
                  <a:srgbClr val="FFFF00"/>
                </a:solidFill>
              </a:rPr>
              <a:t>Non European	34   </a:t>
            </a:r>
          </a:p>
        </p:txBody>
      </p:sp>
      <p:sp>
        <p:nvSpPr>
          <p:cNvPr id="7171" name="TextBox 1">
            <a:extLst>
              <a:ext uri="{FF2B5EF4-FFF2-40B4-BE49-F238E27FC236}">
                <a16:creationId xmlns:a16="http://schemas.microsoft.com/office/drawing/2014/main" id="{0BB9D87B-547E-4F79-89ED-C4C9540F5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73125"/>
            <a:ext cx="3529012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000">
                <a:solidFill>
                  <a:srgbClr val="FFFF00"/>
                </a:solidFill>
              </a:rPr>
              <a:t>Austria		1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FF00"/>
                </a:solidFill>
              </a:rPr>
              <a:t>Belgium 		16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de-DE" sz="2000">
                <a:solidFill>
                  <a:srgbClr val="FFFF00"/>
                </a:solidFill>
              </a:rPr>
              <a:t>Denmark	4</a:t>
            </a:r>
            <a:endParaRPr lang="de-DE" altLang="de-DE" sz="20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de-DE" sz="2000">
                <a:solidFill>
                  <a:srgbClr val="FFFF00"/>
                </a:solidFill>
              </a:rPr>
              <a:t>France 		1   (+6)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FF00"/>
                </a:solidFill>
              </a:rPr>
              <a:t>Germany 	6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FF00"/>
                </a:solidFill>
              </a:rPr>
              <a:t>Greece		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FF00"/>
                </a:solidFill>
              </a:rPr>
              <a:t>Ireland		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FF00"/>
                </a:solidFill>
              </a:rPr>
              <a:t>Italy 		23	</a:t>
            </a:r>
            <a:endParaRPr lang="de-DE" altLang="de-DE" sz="20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FF00"/>
                </a:solidFill>
              </a:rPr>
              <a:t>Lithuania	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FF00"/>
                </a:solidFill>
              </a:rPr>
              <a:t>Portugal 	3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FF00"/>
                </a:solidFill>
              </a:rPr>
              <a:t>Romania		2	</a:t>
            </a:r>
            <a:endParaRPr lang="de-DE" altLang="de-DE" sz="20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FF00"/>
                </a:solidFill>
              </a:rPr>
              <a:t>Russia		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de-DE" sz="2000">
                <a:solidFill>
                  <a:srgbClr val="FFFF00"/>
                </a:solidFill>
              </a:rPr>
              <a:t>Slovenia		1</a:t>
            </a:r>
            <a:endParaRPr lang="de-DE" altLang="de-DE" sz="20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FF00"/>
                </a:solidFill>
              </a:rPr>
              <a:t>Spain		1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de-DE" sz="2000">
                <a:solidFill>
                  <a:srgbClr val="FFFF00"/>
                </a:solidFill>
              </a:rPr>
              <a:t>Sweden		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de-DE" altLang="de-DE" sz="2000">
                <a:solidFill>
                  <a:srgbClr val="FFFF00"/>
                </a:solidFill>
              </a:rPr>
              <a:t>Turkey 		7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de-DE" sz="2000">
                <a:solidFill>
                  <a:srgbClr val="FFFF00"/>
                </a:solidFill>
              </a:rPr>
              <a:t>United Kingdom	5	</a:t>
            </a:r>
            <a:endParaRPr lang="de-DE" altLang="de-DE" sz="20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nl-NL" altLang="de-DE" sz="20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de-DE" sz="2000">
                <a:solidFill>
                  <a:srgbClr val="FFFF00"/>
                </a:solidFill>
              </a:rPr>
              <a:t>European	75  </a:t>
            </a:r>
            <a:endParaRPr lang="de-DE" altLang="de-DE" sz="2000">
              <a:solidFill>
                <a:srgbClr val="FFFF00"/>
              </a:solidFill>
            </a:endParaRPr>
          </a:p>
        </p:txBody>
      </p:sp>
      <p:sp>
        <p:nvSpPr>
          <p:cNvPr id="7172" name="TextBox 1">
            <a:extLst>
              <a:ext uri="{FF2B5EF4-FFF2-40B4-BE49-F238E27FC236}">
                <a16:creationId xmlns:a16="http://schemas.microsoft.com/office/drawing/2014/main" id="{AAFC421F-2FC5-484F-ACD2-5429BD06C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5088"/>
            <a:ext cx="8109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dirty="0">
                <a:solidFill>
                  <a:srgbClr val="FFFF00"/>
                </a:solidFill>
                <a:latin typeface="Arial" panose="020B0604020202020204" pitchFamily="34" charset="0"/>
              </a:rPr>
              <a:t>Candidates </a:t>
            </a:r>
            <a:r>
              <a:rPr lang="nl-NL" altLang="de-DE" dirty="0" err="1">
                <a:solidFill>
                  <a:srgbClr val="FFFF00"/>
                </a:solidFill>
                <a:latin typeface="Arial" panose="020B0604020202020204" pitchFamily="34" charset="0"/>
              </a:rPr>
              <a:t>and</a:t>
            </a:r>
            <a:r>
              <a:rPr lang="nl-NL" altLang="de-D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panose="020B0604020202020204" pitchFamily="34" charset="0"/>
              </a:rPr>
              <a:t>their</a:t>
            </a:r>
            <a:r>
              <a:rPr lang="nl-NL" altLang="de-DE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panose="020B0604020202020204" pitchFamily="34" charset="0"/>
              </a:rPr>
              <a:t>workplaces</a:t>
            </a:r>
            <a:r>
              <a:rPr lang="nl-NL" altLang="de-DE" dirty="0">
                <a:solidFill>
                  <a:srgbClr val="FFFF00"/>
                </a:solidFill>
                <a:latin typeface="Arial" panose="020B0604020202020204" pitchFamily="34" charset="0"/>
              </a:rPr>
              <a:t> Oslo 2019</a:t>
            </a:r>
            <a:endParaRPr lang="de-DE" altLang="de-DE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946C599-0C9E-4B32-815B-2506D690D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24801" r="17713" b="23750"/>
          <a:stretch/>
        </p:blipFill>
        <p:spPr>
          <a:xfrm>
            <a:off x="2849938" y="2852936"/>
            <a:ext cx="2148724" cy="13998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B61294-C9D1-47FB-81A2-C2005DB7E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8"/>
    </mc:Choice>
    <mc:Fallback xmlns="">
      <p:transition spd="slow" advTm="1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618935-B023-4658-A6D0-440F1AC2702C}"/>
              </a:ext>
            </a:extLst>
          </p:cNvPr>
          <p:cNvSpPr txBox="1"/>
          <p:nvPr/>
        </p:nvSpPr>
        <p:spPr>
          <a:xfrm flipH="1">
            <a:off x="539552" y="2672640"/>
            <a:ext cx="8424938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800" dirty="0" err="1">
                <a:solidFill>
                  <a:srgbClr val="FFFF00"/>
                </a:solidFill>
              </a:rPr>
              <a:t>Early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bird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fees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for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the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exam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until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March</a:t>
            </a:r>
            <a:r>
              <a:rPr lang="nl-NL" sz="2800" dirty="0">
                <a:solidFill>
                  <a:srgbClr val="FFFF00"/>
                </a:solidFill>
              </a:rPr>
              <a:t> 2021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800" dirty="0" err="1">
                <a:solidFill>
                  <a:srgbClr val="FFFF00"/>
                </a:solidFill>
              </a:rPr>
              <a:t>Reduction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for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those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working</a:t>
            </a:r>
            <a:r>
              <a:rPr lang="nl-NL" sz="2800" dirty="0">
                <a:solidFill>
                  <a:srgbClr val="FFFF00"/>
                </a:solidFill>
              </a:rPr>
              <a:t> in low </a:t>
            </a:r>
            <a:r>
              <a:rPr lang="nl-NL" sz="2800" dirty="0" err="1">
                <a:solidFill>
                  <a:srgbClr val="FFFF00"/>
                </a:solidFill>
              </a:rPr>
              <a:t>income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countries</a:t>
            </a:r>
            <a:endParaRPr lang="nl-NL" sz="28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800" dirty="0">
                <a:solidFill>
                  <a:srgbClr val="FFFF00"/>
                </a:solidFill>
              </a:rPr>
              <a:t>Free access </a:t>
            </a:r>
            <a:r>
              <a:rPr lang="nl-NL" sz="2800" dirty="0" err="1">
                <a:solidFill>
                  <a:srgbClr val="FFFF00"/>
                </a:solidFill>
              </a:rPr>
              <a:t>for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candidates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having</a:t>
            </a:r>
            <a:r>
              <a:rPr lang="nl-NL" sz="2800" dirty="0">
                <a:solidFill>
                  <a:srgbClr val="FFFF00"/>
                </a:solidFill>
              </a:rPr>
              <a:t>                               </a:t>
            </a:r>
            <a:r>
              <a:rPr lang="nl-NL" sz="2800" dirty="0" err="1">
                <a:solidFill>
                  <a:srgbClr val="FFFF00"/>
                </a:solidFill>
              </a:rPr>
              <a:t>paid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for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the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cancelled</a:t>
            </a:r>
            <a:r>
              <a:rPr lang="nl-NL" sz="2800" dirty="0">
                <a:solidFill>
                  <a:srgbClr val="FFFF00"/>
                </a:solidFill>
              </a:rPr>
              <a:t> 2020-Exam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800" dirty="0">
                <a:solidFill>
                  <a:srgbClr val="FFFF00"/>
                </a:solidFill>
              </a:rPr>
              <a:t>Discount </a:t>
            </a:r>
            <a:r>
              <a:rPr lang="nl-NL" sz="2800" dirty="0" err="1">
                <a:solidFill>
                  <a:srgbClr val="FFFF00"/>
                </a:solidFill>
              </a:rPr>
              <a:t>for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the</a:t>
            </a:r>
            <a:r>
              <a:rPr lang="nl-NL" sz="2800" dirty="0">
                <a:solidFill>
                  <a:srgbClr val="FFFF00"/>
                </a:solidFill>
              </a:rPr>
              <a:t> EAN </a:t>
            </a:r>
            <a:r>
              <a:rPr lang="nl-NL" sz="2800" dirty="0" err="1">
                <a:solidFill>
                  <a:srgbClr val="FFFF00"/>
                </a:solidFill>
              </a:rPr>
              <a:t>congress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for</a:t>
            </a:r>
            <a:r>
              <a:rPr lang="nl-NL" sz="2800" dirty="0">
                <a:solidFill>
                  <a:srgbClr val="FFFF00"/>
                </a:solidFill>
              </a:rPr>
              <a:t> </a:t>
            </a:r>
            <a:r>
              <a:rPr lang="nl-NL" sz="2800" dirty="0" err="1">
                <a:solidFill>
                  <a:srgbClr val="FFFF00"/>
                </a:solidFill>
              </a:rPr>
              <a:t>all</a:t>
            </a:r>
            <a:r>
              <a:rPr lang="nl-NL" sz="2800" dirty="0">
                <a:solidFill>
                  <a:srgbClr val="FFFF00"/>
                </a:solidFill>
              </a:rPr>
              <a:t>                         (20% members, 10% non-members EAN/RRFS)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4D17E63-31D5-487E-869A-69BFC13DC327}"/>
              </a:ext>
            </a:extLst>
          </p:cNvPr>
          <p:cNvSpPr txBox="1"/>
          <p:nvPr/>
        </p:nvSpPr>
        <p:spPr>
          <a:xfrm flipH="1">
            <a:off x="395536" y="188641"/>
            <a:ext cx="8568954" cy="2231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400" b="1" dirty="0" err="1"/>
              <a:t>Admission</a:t>
            </a:r>
            <a:r>
              <a:rPr lang="nl-NL" sz="2400" b="1" dirty="0"/>
              <a:t> </a:t>
            </a:r>
            <a:r>
              <a:rPr lang="nl-NL" sz="2400" b="1" dirty="0" err="1"/>
              <a:t>Fees</a:t>
            </a:r>
            <a:r>
              <a:rPr lang="nl-NL" sz="2400" b="1" dirty="0"/>
              <a:t> (</a:t>
            </a:r>
            <a:r>
              <a:rPr lang="nl-NL" sz="2400" b="1" dirty="0" err="1"/>
              <a:t>Euros</a:t>
            </a:r>
            <a:r>
              <a:rPr lang="nl-NL" sz="2400" b="1" dirty="0"/>
              <a:t>)		         </a:t>
            </a:r>
            <a:r>
              <a:rPr lang="nl-NL" sz="2400" b="1" dirty="0" err="1"/>
              <a:t>Early</a:t>
            </a:r>
            <a:r>
              <a:rPr lang="nl-NL" sz="2400" b="1" dirty="0"/>
              <a:t> Bird		</a:t>
            </a:r>
            <a:r>
              <a:rPr lang="nl-NL" sz="2400" b="1" dirty="0" err="1"/>
              <a:t>Normal</a:t>
            </a:r>
            <a:endParaRPr lang="nl-NL" sz="2400" b="1" dirty="0"/>
          </a:p>
          <a:p>
            <a:endParaRPr lang="nl-NL" sz="1100" dirty="0"/>
          </a:p>
          <a:p>
            <a:r>
              <a:rPr lang="nl-NL" sz="2400" dirty="0"/>
              <a:t>EAN-</a:t>
            </a:r>
            <a:r>
              <a:rPr lang="nl-NL" sz="2400" dirty="0" err="1"/>
              <a:t>associated</a:t>
            </a:r>
            <a:r>
              <a:rPr lang="nl-NL" sz="2400" dirty="0"/>
              <a:t> </a:t>
            </a:r>
            <a:r>
              <a:rPr lang="nl-NL" sz="2400" dirty="0" err="1"/>
              <a:t>countries</a:t>
            </a:r>
            <a:r>
              <a:rPr lang="nl-NL" sz="2400" dirty="0"/>
              <a:t>			600		    650</a:t>
            </a:r>
          </a:p>
          <a:p>
            <a:r>
              <a:rPr lang="nl-NL" sz="2400" dirty="0" err="1"/>
              <a:t>Other</a:t>
            </a:r>
            <a:r>
              <a:rPr lang="nl-NL" sz="2400" dirty="0"/>
              <a:t> non-European </a:t>
            </a:r>
            <a:r>
              <a:rPr lang="nl-NL" sz="2400" dirty="0" err="1"/>
              <a:t>countries</a:t>
            </a:r>
            <a:r>
              <a:rPr lang="nl-NL" sz="2400" dirty="0"/>
              <a:t>		750		    800</a:t>
            </a:r>
          </a:p>
          <a:p>
            <a:r>
              <a:rPr lang="nl-NL" sz="2400" dirty="0"/>
              <a:t>Low &amp; </a:t>
            </a:r>
            <a:r>
              <a:rPr lang="nl-NL" sz="2400" dirty="0" err="1"/>
              <a:t>lower</a:t>
            </a:r>
            <a:r>
              <a:rPr lang="nl-NL" sz="2400" dirty="0"/>
              <a:t>-middel </a:t>
            </a:r>
            <a:r>
              <a:rPr lang="nl-NL" sz="2400" dirty="0" err="1"/>
              <a:t>income</a:t>
            </a:r>
            <a:r>
              <a:rPr lang="nl-NL" sz="2400" dirty="0"/>
              <a:t> </a:t>
            </a:r>
            <a:r>
              <a:rPr lang="nl-NL" sz="2400" dirty="0" err="1"/>
              <a:t>countries</a:t>
            </a:r>
            <a:r>
              <a:rPr lang="nl-NL" sz="2400" dirty="0"/>
              <a:t>* 	350		    400</a:t>
            </a:r>
          </a:p>
          <a:p>
            <a:endParaRPr lang="nl-NL" sz="1600" dirty="0"/>
          </a:p>
          <a:p>
            <a:r>
              <a:rPr lang="nl-NL" sz="1600" dirty="0"/>
              <a:t>*Details on </a:t>
            </a:r>
            <a:r>
              <a:rPr lang="nl-NL" sz="1600" dirty="0" err="1"/>
              <a:t>our</a:t>
            </a:r>
            <a:r>
              <a:rPr lang="nl-NL" sz="1600" dirty="0"/>
              <a:t> website</a:t>
            </a:r>
          </a:p>
        </p:txBody>
      </p:sp>
      <p:sp>
        <p:nvSpPr>
          <p:cNvPr id="9" name="Oval 1">
            <a:extLst>
              <a:ext uri="{FF2B5EF4-FFF2-40B4-BE49-F238E27FC236}">
                <a16:creationId xmlns:a16="http://schemas.microsoft.com/office/drawing/2014/main" id="{7EC3C6F6-14B8-49F5-A194-2190BDBCC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692696"/>
            <a:ext cx="720080" cy="50405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Tahom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A246F4-FDAD-4E5F-8FD6-53B249301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80" y="4005064"/>
            <a:ext cx="1435035" cy="20162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CAFE95-8302-48DF-9CCF-EDFB46B80E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58"/>
    </mc:Choice>
    <mc:Fallback xmlns="">
      <p:transition spd="slow" advTm="8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988" y="1268760"/>
            <a:ext cx="4892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 err="1">
                <a:solidFill>
                  <a:srgbClr val="FFFF00"/>
                </a:solidFill>
              </a:rPr>
              <a:t>What</a:t>
            </a:r>
            <a:r>
              <a:rPr lang="de-DE" sz="4400" dirty="0">
                <a:solidFill>
                  <a:srgbClr val="FFFF00"/>
                </a:solidFill>
              </a:rPr>
              <a:t> will </a:t>
            </a:r>
            <a:r>
              <a:rPr lang="de-DE" sz="4400" dirty="0" err="1">
                <a:solidFill>
                  <a:srgbClr val="FFFF00"/>
                </a:solidFill>
              </a:rPr>
              <a:t>be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tested</a:t>
            </a:r>
            <a:r>
              <a:rPr lang="de-DE" sz="44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8184" y="5000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985B5D-A4ED-4F81-B574-17A947350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788682"/>
            <a:ext cx="1584176" cy="32292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A58BC0-1AAC-4191-9048-87B506859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8"/>
    </mc:Choice>
    <mc:Fallback xmlns="">
      <p:transition spd="slow" advTm="6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22" y="332656"/>
            <a:ext cx="3411950" cy="30963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1521" y="548681"/>
            <a:ext cx="4968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i="1" dirty="0">
                <a:solidFill>
                  <a:srgbClr val="FFFF00"/>
                </a:solidFill>
              </a:rPr>
              <a:t>We do </a:t>
            </a:r>
            <a:r>
              <a:rPr lang="nl-NL" sz="3200" i="1" dirty="0" err="1">
                <a:solidFill>
                  <a:srgbClr val="FFFF00"/>
                </a:solidFill>
              </a:rPr>
              <a:t>not</a:t>
            </a:r>
            <a:r>
              <a:rPr lang="nl-NL" sz="3200" i="1" dirty="0">
                <a:solidFill>
                  <a:srgbClr val="FFFF00"/>
                </a:solidFill>
              </a:rPr>
              <a:t> want </a:t>
            </a:r>
            <a:r>
              <a:rPr lang="nl-NL" sz="3200" i="1" dirty="0" err="1">
                <a:solidFill>
                  <a:srgbClr val="FFFF00"/>
                </a:solidFill>
              </a:rPr>
              <a:t>you</a:t>
            </a:r>
            <a:r>
              <a:rPr lang="nl-NL" sz="3200" i="1" dirty="0">
                <a:solidFill>
                  <a:srgbClr val="FFFF00"/>
                </a:solidFill>
              </a:rPr>
              <a:t> </a:t>
            </a:r>
            <a:r>
              <a:rPr lang="nl-NL" sz="3200" i="1" dirty="0" err="1">
                <a:solidFill>
                  <a:srgbClr val="FFFF00"/>
                </a:solidFill>
              </a:rPr>
              <a:t>just</a:t>
            </a:r>
            <a:r>
              <a:rPr lang="nl-NL" sz="3200" i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nl-NL" sz="3200" i="1" dirty="0" err="1">
                <a:solidFill>
                  <a:srgbClr val="FFFF00"/>
                </a:solidFill>
              </a:rPr>
              <a:t>to</a:t>
            </a:r>
            <a:r>
              <a:rPr lang="nl-NL" sz="3200" i="1" dirty="0">
                <a:solidFill>
                  <a:srgbClr val="FFFF00"/>
                </a:solidFill>
              </a:rPr>
              <a:t> </a:t>
            </a:r>
            <a:r>
              <a:rPr lang="nl-NL" sz="3200" i="1" dirty="0" err="1">
                <a:solidFill>
                  <a:srgbClr val="FFFF00"/>
                </a:solidFill>
              </a:rPr>
              <a:t>retrieve</a:t>
            </a:r>
            <a:r>
              <a:rPr lang="nl-NL" sz="3200" i="1" dirty="0">
                <a:solidFill>
                  <a:srgbClr val="FFFF00"/>
                </a:solidFill>
              </a:rPr>
              <a:t> dry </a:t>
            </a:r>
            <a:r>
              <a:rPr lang="nl-NL" sz="3200" i="1" dirty="0" err="1">
                <a:solidFill>
                  <a:srgbClr val="FFFF00"/>
                </a:solidFill>
              </a:rPr>
              <a:t>knowledge</a:t>
            </a:r>
            <a:r>
              <a:rPr lang="nl-NL" sz="3200" i="1" dirty="0">
                <a:solidFill>
                  <a:srgbClr val="FFFF00"/>
                </a:solidFill>
              </a:rPr>
              <a:t> but </a:t>
            </a:r>
            <a:r>
              <a:rPr lang="nl-NL" sz="3200" i="1" dirty="0" err="1">
                <a:solidFill>
                  <a:srgbClr val="FFFF00"/>
                </a:solidFill>
              </a:rPr>
              <a:t>to</a:t>
            </a:r>
            <a:r>
              <a:rPr lang="nl-NL" sz="3200" i="1" dirty="0">
                <a:solidFill>
                  <a:srgbClr val="FFFF00"/>
                </a:solidFill>
              </a:rPr>
              <a:t> show </a:t>
            </a:r>
            <a:r>
              <a:rPr lang="nl-NL" sz="3200" i="1" dirty="0" err="1">
                <a:solidFill>
                  <a:srgbClr val="FFFF00"/>
                </a:solidFill>
              </a:rPr>
              <a:t>your</a:t>
            </a:r>
            <a:r>
              <a:rPr lang="nl-NL" sz="3200" i="1" dirty="0">
                <a:solidFill>
                  <a:srgbClr val="FFFF00"/>
                </a:solidFill>
              </a:rPr>
              <a:t> </a:t>
            </a:r>
            <a:r>
              <a:rPr lang="nl-NL" sz="3200" i="1" dirty="0" err="1">
                <a:solidFill>
                  <a:srgbClr val="FFFF00"/>
                </a:solidFill>
              </a:rPr>
              <a:t>other</a:t>
            </a:r>
            <a:endParaRPr lang="nl-NL" sz="3200" i="1" dirty="0">
              <a:solidFill>
                <a:srgbClr val="FFFF00"/>
              </a:solidFill>
            </a:endParaRPr>
          </a:p>
          <a:p>
            <a:pPr algn="ctr"/>
            <a:r>
              <a:rPr lang="nl-NL" sz="3200" i="1" dirty="0" err="1">
                <a:solidFill>
                  <a:srgbClr val="FFFF00"/>
                </a:solidFill>
              </a:rPr>
              <a:t>competencies</a:t>
            </a:r>
            <a:r>
              <a:rPr lang="nl-NL" sz="3200" i="1" dirty="0">
                <a:solidFill>
                  <a:srgbClr val="FFFF00"/>
                </a:solidFill>
              </a:rPr>
              <a:t> as well.</a:t>
            </a:r>
            <a:endParaRPr lang="de-DE" sz="3200" i="1" dirty="0">
              <a:solidFill>
                <a:srgbClr val="FFFF00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A8FCCC62-8EE6-4837-8111-4FCBC776120D}"/>
              </a:ext>
            </a:extLst>
          </p:cNvPr>
          <p:cNvSpPr txBox="1"/>
          <p:nvPr/>
        </p:nvSpPr>
        <p:spPr>
          <a:xfrm>
            <a:off x="251520" y="3077666"/>
            <a:ext cx="7944995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FFFF00"/>
                </a:solidFill>
              </a:rPr>
              <a:t>Therefore we also test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sz="1200" dirty="0">
              <a:solidFill>
                <a:srgbClr val="FFFF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3200" dirty="0" err="1">
                <a:solidFill>
                  <a:srgbClr val="FFFF00"/>
                </a:solidFill>
              </a:rPr>
              <a:t>presentation</a:t>
            </a:r>
            <a:r>
              <a:rPr lang="nl-NL" sz="3200" dirty="0">
                <a:solidFill>
                  <a:srgbClr val="FFFF00"/>
                </a:solidFill>
              </a:rPr>
              <a:t> abilities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FFFF00"/>
                </a:solidFill>
              </a:rPr>
              <a:t>handling knowledge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rgbClr val="FFFF00"/>
                </a:solidFill>
              </a:rPr>
              <a:t>discussing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ethics</a:t>
            </a:r>
            <a:r>
              <a:rPr lang="de-DE" sz="3200" dirty="0">
                <a:solidFill>
                  <a:srgbClr val="FFFF00"/>
                </a:solidFill>
              </a:rPr>
              <a:t> and </a:t>
            </a:r>
            <a:r>
              <a:rPr lang="de-DE" sz="3200" dirty="0" err="1">
                <a:solidFill>
                  <a:srgbClr val="FFFF00"/>
                </a:solidFill>
              </a:rPr>
              <a:t>public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health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topics</a:t>
            </a:r>
            <a:endParaRPr lang="de-DE" sz="3200" dirty="0">
              <a:solidFill>
                <a:srgbClr val="FFFF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rgbClr val="FFFF00"/>
                </a:solidFill>
              </a:rPr>
              <a:t>clinical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reasoning</a:t>
            </a:r>
            <a:endParaRPr lang="de-DE" sz="3200" dirty="0">
              <a:solidFill>
                <a:srgbClr val="FFFF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rgbClr val="FFFF00"/>
                </a:solidFill>
              </a:rPr>
              <a:t>scientific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reasoning</a:t>
            </a:r>
            <a:endParaRPr lang="de-DE" sz="3200" dirty="0">
              <a:solidFill>
                <a:srgbClr val="FFFF00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7446D7A-E2C1-4B3B-8E0C-BCFB5B93E3C8}"/>
              </a:ext>
            </a:extLst>
          </p:cNvPr>
          <p:cNvSpPr txBox="1"/>
          <p:nvPr/>
        </p:nvSpPr>
        <p:spPr>
          <a:xfrm>
            <a:off x="6300192" y="3491716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 err="1"/>
              <a:t>CANMEDs</a:t>
            </a:r>
            <a:r>
              <a:rPr lang="nl-NL" dirty="0"/>
              <a:t>  </a:t>
            </a:r>
            <a:r>
              <a:rPr lang="nl-NL" dirty="0" err="1"/>
              <a:t>roles</a:t>
            </a:r>
            <a:endParaRPr lang="nl-N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47C629-24AA-4F91-B01F-7312DEA29D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3"/>
    </mc:Choice>
    <mc:Fallback xmlns="">
      <p:transition spd="slow" advTm="4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92780"/>
            <a:ext cx="2614985" cy="19881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386785" y="709439"/>
            <a:ext cx="2880320" cy="22322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5386785" y="709439"/>
            <a:ext cx="2795918" cy="22322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>
            <a:extLst>
              <a:ext uri="{FF2B5EF4-FFF2-40B4-BE49-F238E27FC236}">
                <a16:creationId xmlns:a16="http://schemas.microsoft.com/office/drawing/2014/main" id="{BC2CB770-92E0-4908-BB47-FA78CEF3D0F9}"/>
              </a:ext>
            </a:extLst>
          </p:cNvPr>
          <p:cNvSpPr txBox="1"/>
          <p:nvPr/>
        </p:nvSpPr>
        <p:spPr>
          <a:xfrm>
            <a:off x="755576" y="4077072"/>
            <a:ext cx="666676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err="1">
                <a:solidFill>
                  <a:srgbClr val="FFFF00"/>
                </a:solidFill>
              </a:rPr>
              <a:t>Therefore</a:t>
            </a:r>
            <a:r>
              <a:rPr lang="nl-NL" sz="3200" dirty="0">
                <a:solidFill>
                  <a:srgbClr val="FFFF00"/>
                </a:solidFill>
              </a:rPr>
              <a:t> we allow you to do part</a:t>
            </a:r>
          </a:p>
          <a:p>
            <a:r>
              <a:rPr lang="nl-NL" sz="3200" dirty="0">
                <a:solidFill>
                  <a:srgbClr val="FFFF00"/>
                </a:solidFill>
              </a:rPr>
              <a:t>of the </a:t>
            </a:r>
            <a:r>
              <a:rPr lang="nl-NL" sz="3200" dirty="0" err="1">
                <a:solidFill>
                  <a:srgbClr val="FFFF00"/>
                </a:solidFill>
              </a:rPr>
              <a:t>exam</a:t>
            </a:r>
            <a:r>
              <a:rPr lang="nl-NL" sz="3200" dirty="0">
                <a:solidFill>
                  <a:srgbClr val="FFFF00"/>
                </a:solidFill>
              </a:rPr>
              <a:t> at </a:t>
            </a:r>
            <a:r>
              <a:rPr lang="nl-NL" sz="3200" i="1" dirty="0">
                <a:solidFill>
                  <a:srgbClr val="FFFF00"/>
                </a:solidFill>
              </a:rPr>
              <a:t>your </a:t>
            </a:r>
            <a:r>
              <a:rPr lang="nl-NL" sz="3200" i="1" dirty="0" err="1">
                <a:solidFill>
                  <a:srgbClr val="FFFF00"/>
                </a:solidFill>
              </a:rPr>
              <a:t>own</a:t>
            </a:r>
            <a:r>
              <a:rPr lang="nl-NL" sz="3200" i="1" dirty="0">
                <a:solidFill>
                  <a:srgbClr val="FFFF00"/>
                </a:solidFill>
              </a:rPr>
              <a:t> desk</a:t>
            </a:r>
            <a:r>
              <a:rPr lang="nl-NL" sz="3200" dirty="0">
                <a:solidFill>
                  <a:srgbClr val="FFFF00"/>
                </a:solidFill>
              </a:rPr>
              <a:t> </a:t>
            </a:r>
          </a:p>
          <a:p>
            <a:r>
              <a:rPr lang="nl-NL" sz="3200" dirty="0" err="1">
                <a:solidFill>
                  <a:srgbClr val="FFFF00"/>
                </a:solidFill>
              </a:rPr>
              <a:t>and</a:t>
            </a:r>
            <a:r>
              <a:rPr lang="nl-NL" sz="3200" dirty="0">
                <a:solidFill>
                  <a:srgbClr val="FFFF00"/>
                </a:solidFill>
              </a:rPr>
              <a:t> to use </a:t>
            </a:r>
            <a:r>
              <a:rPr lang="nl-NL" sz="3200" i="1" dirty="0" err="1">
                <a:solidFill>
                  <a:srgbClr val="FFFF00"/>
                </a:solidFill>
              </a:rPr>
              <a:t>your</a:t>
            </a:r>
            <a:r>
              <a:rPr lang="nl-NL" sz="3200" i="1" dirty="0">
                <a:solidFill>
                  <a:srgbClr val="FFFF00"/>
                </a:solidFill>
              </a:rPr>
              <a:t> </a:t>
            </a:r>
            <a:r>
              <a:rPr lang="nl-NL" sz="3200" i="1" dirty="0" err="1">
                <a:solidFill>
                  <a:srgbClr val="FFFF00"/>
                </a:solidFill>
              </a:rPr>
              <a:t>own</a:t>
            </a:r>
            <a:r>
              <a:rPr lang="nl-NL" sz="3200" i="1" dirty="0">
                <a:solidFill>
                  <a:srgbClr val="FFFF00"/>
                </a:solidFill>
              </a:rPr>
              <a:t> </a:t>
            </a:r>
            <a:r>
              <a:rPr lang="nl-NL" sz="3200" i="1" dirty="0" err="1">
                <a:solidFill>
                  <a:srgbClr val="FFFF00"/>
                </a:solidFill>
              </a:rPr>
              <a:t>reference</a:t>
            </a:r>
            <a:r>
              <a:rPr lang="nl-NL" sz="3200" i="1" dirty="0">
                <a:solidFill>
                  <a:srgbClr val="FFFF00"/>
                </a:solidFill>
              </a:rPr>
              <a:t> sources</a:t>
            </a:r>
            <a:r>
              <a:rPr lang="nl-NL" sz="3200" dirty="0">
                <a:solidFill>
                  <a:srgbClr val="FFFF00"/>
                </a:solidFill>
              </a:rPr>
              <a:t> </a:t>
            </a:r>
          </a:p>
          <a:p>
            <a:r>
              <a:rPr lang="nl-NL" sz="3200" dirty="0" err="1">
                <a:solidFill>
                  <a:srgbClr val="FFFF00"/>
                </a:solidFill>
              </a:rPr>
              <a:t>during</a:t>
            </a:r>
            <a:r>
              <a:rPr lang="nl-NL" sz="3200" dirty="0">
                <a:solidFill>
                  <a:srgbClr val="FFFF00"/>
                </a:solidFill>
              </a:rPr>
              <a:t> the Exam!</a:t>
            </a:r>
            <a:endParaRPr lang="de-DE" sz="3200" dirty="0">
              <a:solidFill>
                <a:srgbClr val="FFFF00"/>
              </a:solidFill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75C5B4B-1A34-4A79-95EA-EBA8E40334BF}"/>
              </a:ext>
            </a:extLst>
          </p:cNvPr>
          <p:cNvSpPr txBox="1"/>
          <p:nvPr/>
        </p:nvSpPr>
        <p:spPr>
          <a:xfrm>
            <a:off x="244288" y="548290"/>
            <a:ext cx="51569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200" i="1" dirty="0" err="1">
                <a:solidFill>
                  <a:srgbClr val="FFFF00"/>
                </a:solidFill>
              </a:rPr>
              <a:t>You</a:t>
            </a:r>
            <a:r>
              <a:rPr lang="nl-NL" sz="3200" i="1" dirty="0">
                <a:solidFill>
                  <a:srgbClr val="FFFF00"/>
                </a:solidFill>
              </a:rPr>
              <a:t> do not want </a:t>
            </a:r>
            <a:r>
              <a:rPr lang="nl-NL" sz="3200" i="1" dirty="0" err="1">
                <a:solidFill>
                  <a:srgbClr val="FFFF00"/>
                </a:solidFill>
              </a:rPr>
              <a:t>us</a:t>
            </a:r>
            <a:r>
              <a:rPr lang="nl-NL" sz="3200" i="1" dirty="0">
                <a:solidFill>
                  <a:srgbClr val="FFFF00"/>
                </a:solidFill>
              </a:rPr>
              <a:t> </a:t>
            </a:r>
            <a:r>
              <a:rPr lang="nl-NL" sz="3200" i="1" dirty="0" err="1">
                <a:solidFill>
                  <a:srgbClr val="FFFF00"/>
                </a:solidFill>
              </a:rPr>
              <a:t>to</a:t>
            </a:r>
            <a:r>
              <a:rPr lang="nl-NL" sz="3200" i="1" dirty="0">
                <a:solidFill>
                  <a:srgbClr val="FFFF00"/>
                </a:solidFill>
              </a:rPr>
              <a:t> take a</a:t>
            </a:r>
          </a:p>
          <a:p>
            <a:pPr algn="ctr"/>
            <a:r>
              <a:rPr lang="nl-NL" sz="3200" i="1" dirty="0">
                <a:solidFill>
                  <a:srgbClr val="FFFF00"/>
                </a:solidFill>
              </a:rPr>
              <a:t>snapshot on the day of the</a:t>
            </a:r>
          </a:p>
          <a:p>
            <a:pPr algn="ctr"/>
            <a:r>
              <a:rPr lang="nl-NL" sz="3200" i="1" dirty="0">
                <a:solidFill>
                  <a:srgbClr val="FFFF00"/>
                </a:solidFill>
              </a:rPr>
              <a:t>examination. </a:t>
            </a:r>
          </a:p>
          <a:p>
            <a:pPr algn="ctr"/>
            <a:r>
              <a:rPr lang="nl-NL" sz="3200" i="1" dirty="0" err="1">
                <a:solidFill>
                  <a:srgbClr val="FFFF00"/>
                </a:solidFill>
              </a:rPr>
              <a:t>You</a:t>
            </a:r>
            <a:r>
              <a:rPr lang="nl-NL" sz="3200" i="1" dirty="0">
                <a:solidFill>
                  <a:srgbClr val="FFFF00"/>
                </a:solidFill>
              </a:rPr>
              <a:t> </a:t>
            </a:r>
            <a:r>
              <a:rPr lang="nl-NL" sz="3200" i="1" dirty="0" err="1">
                <a:solidFill>
                  <a:srgbClr val="FFFF00"/>
                </a:solidFill>
              </a:rPr>
              <a:t>definitely</a:t>
            </a:r>
            <a:r>
              <a:rPr lang="nl-NL" sz="3200" i="1" dirty="0">
                <a:solidFill>
                  <a:srgbClr val="FFFF00"/>
                </a:solidFill>
              </a:rPr>
              <a:t> want </a:t>
            </a:r>
            <a:r>
              <a:rPr lang="nl-NL" sz="3200" i="1" dirty="0" err="1">
                <a:solidFill>
                  <a:srgbClr val="FFFF00"/>
                </a:solidFill>
              </a:rPr>
              <a:t>us</a:t>
            </a:r>
            <a:r>
              <a:rPr lang="nl-NL" sz="3200" i="1" dirty="0">
                <a:solidFill>
                  <a:srgbClr val="FFFF00"/>
                </a:solidFill>
              </a:rPr>
              <a:t> </a:t>
            </a:r>
            <a:r>
              <a:rPr lang="nl-NL" sz="3200" i="1" dirty="0" err="1">
                <a:solidFill>
                  <a:srgbClr val="FFFF00"/>
                </a:solidFill>
              </a:rPr>
              <a:t>to</a:t>
            </a:r>
            <a:r>
              <a:rPr lang="nl-NL" sz="3200" i="1" dirty="0">
                <a:solidFill>
                  <a:srgbClr val="FFFF00"/>
                </a:solidFill>
              </a:rPr>
              <a:t> test  </a:t>
            </a:r>
          </a:p>
          <a:p>
            <a:pPr algn="ctr"/>
            <a:r>
              <a:rPr lang="nl-NL" sz="3200" i="1" dirty="0" err="1">
                <a:solidFill>
                  <a:srgbClr val="FFFF00"/>
                </a:solidFill>
              </a:rPr>
              <a:t>your</a:t>
            </a:r>
            <a:r>
              <a:rPr lang="nl-NL" sz="3200" i="1" dirty="0">
                <a:solidFill>
                  <a:srgbClr val="FFFF00"/>
                </a:solidFill>
              </a:rPr>
              <a:t> </a:t>
            </a:r>
            <a:r>
              <a:rPr lang="nl-NL" sz="3200" i="1" dirty="0" err="1">
                <a:solidFill>
                  <a:srgbClr val="FFFF00"/>
                </a:solidFill>
              </a:rPr>
              <a:t>competencies</a:t>
            </a:r>
            <a:r>
              <a:rPr lang="nl-NL" sz="3200" i="1" dirty="0">
                <a:solidFill>
                  <a:srgbClr val="FFFF00"/>
                </a:solidFill>
              </a:rPr>
              <a:t> as </a:t>
            </a:r>
            <a:r>
              <a:rPr lang="nl-NL" sz="3200" i="1" dirty="0" err="1">
                <a:solidFill>
                  <a:srgbClr val="FFFF00"/>
                </a:solidFill>
              </a:rPr>
              <a:t>they</a:t>
            </a:r>
            <a:r>
              <a:rPr lang="nl-NL" sz="3200" i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nl-NL" sz="3200" i="1" dirty="0">
                <a:solidFill>
                  <a:srgbClr val="FFFF00"/>
                </a:solidFill>
              </a:rPr>
              <a:t>are </a:t>
            </a:r>
            <a:r>
              <a:rPr lang="nl-NL" sz="3200" i="1" dirty="0" err="1">
                <a:solidFill>
                  <a:srgbClr val="FFFF00"/>
                </a:solidFill>
              </a:rPr>
              <a:t>there</a:t>
            </a:r>
            <a:r>
              <a:rPr lang="nl-NL" sz="3200" i="1" dirty="0">
                <a:solidFill>
                  <a:srgbClr val="FFFF00"/>
                </a:solidFill>
              </a:rPr>
              <a:t> in </a:t>
            </a:r>
            <a:r>
              <a:rPr lang="nl-NL" sz="3200" i="1" dirty="0" err="1">
                <a:solidFill>
                  <a:srgbClr val="FFFF00"/>
                </a:solidFill>
              </a:rPr>
              <a:t>your</a:t>
            </a:r>
            <a:r>
              <a:rPr lang="nl-NL" sz="3200" i="1" dirty="0">
                <a:solidFill>
                  <a:srgbClr val="FFFF00"/>
                </a:solidFill>
              </a:rPr>
              <a:t> </a:t>
            </a:r>
            <a:r>
              <a:rPr lang="nl-NL" sz="3200" i="1" dirty="0" err="1">
                <a:solidFill>
                  <a:srgbClr val="FFFF00"/>
                </a:solidFill>
              </a:rPr>
              <a:t>daily</a:t>
            </a:r>
            <a:r>
              <a:rPr lang="nl-NL" sz="3200" i="1" dirty="0">
                <a:solidFill>
                  <a:srgbClr val="FFFF00"/>
                </a:solidFill>
              </a:rPr>
              <a:t> life.</a:t>
            </a:r>
            <a:endParaRPr lang="de-DE" sz="3200" i="1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89617D-2F6E-4CFB-B811-F5E5088467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03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6"/>
    </mc:Choice>
    <mc:Fallback xmlns="">
      <p:transition spd="slow" advTm="32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3680" y="620688"/>
            <a:ext cx="33815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>
                <a:solidFill>
                  <a:srgbClr val="FFFF00"/>
                </a:solidFill>
              </a:rPr>
              <a:t>How will </a:t>
            </a:r>
            <a:r>
              <a:rPr lang="de-DE" sz="4400" dirty="0" err="1">
                <a:solidFill>
                  <a:srgbClr val="FFFF00"/>
                </a:solidFill>
              </a:rPr>
              <a:t>this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4400" dirty="0" err="1">
                <a:solidFill>
                  <a:srgbClr val="FFFF00"/>
                </a:solidFill>
              </a:rPr>
              <a:t>be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examined</a:t>
            </a:r>
            <a:r>
              <a:rPr lang="de-DE" sz="44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8184" y="5000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44E5103-A0E1-425D-B1FC-77A13D1EC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2788682"/>
            <a:ext cx="1584176" cy="32292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F30B421-3B78-4C49-B252-1217FED1CC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-359"/>
          <a:stretch/>
        </p:blipFill>
        <p:spPr>
          <a:xfrm>
            <a:off x="6412915" y="3832612"/>
            <a:ext cx="1584177" cy="7940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4A1D03A-9337-4DAE-8F05-1CD50E092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31178"/>
            <a:ext cx="1590993" cy="79549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E633C2A-8FD2-4B0A-99A5-C01BD8AC82E8}"/>
              </a:ext>
            </a:extLst>
          </p:cNvPr>
          <p:cNvSpPr txBox="1"/>
          <p:nvPr/>
        </p:nvSpPr>
        <p:spPr>
          <a:xfrm>
            <a:off x="1261833" y="4790763"/>
            <a:ext cx="12985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>
                <a:solidFill>
                  <a:srgbClr val="FFFF00"/>
                </a:solidFill>
              </a:rPr>
              <a:t>Step</a:t>
            </a:r>
            <a:r>
              <a:rPr lang="de-DE" sz="2800" dirty="0">
                <a:solidFill>
                  <a:srgbClr val="FFFF00"/>
                </a:solidFill>
              </a:rPr>
              <a:t> 1</a:t>
            </a:r>
          </a:p>
          <a:p>
            <a:pPr algn="ctr"/>
            <a:r>
              <a:rPr lang="de-DE" sz="2800" dirty="0" err="1">
                <a:solidFill>
                  <a:srgbClr val="FFFF00"/>
                </a:solidFill>
              </a:rPr>
              <a:t>Written</a:t>
            </a:r>
            <a:endParaRPr lang="de-DE" sz="2800" dirty="0">
              <a:solidFill>
                <a:srgbClr val="FFFF00"/>
              </a:solidFill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F82A1EC5-E6CE-4932-8492-A27BBE497F1A}"/>
              </a:ext>
            </a:extLst>
          </p:cNvPr>
          <p:cNvSpPr txBox="1"/>
          <p:nvPr/>
        </p:nvSpPr>
        <p:spPr>
          <a:xfrm>
            <a:off x="6614211" y="4779149"/>
            <a:ext cx="10977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>
                <a:solidFill>
                  <a:srgbClr val="FFFF00"/>
                </a:solidFill>
              </a:rPr>
              <a:t>Step</a:t>
            </a:r>
            <a:r>
              <a:rPr lang="de-DE" sz="2800" dirty="0">
                <a:solidFill>
                  <a:srgbClr val="FFFF00"/>
                </a:solidFill>
              </a:rPr>
              <a:t> 2</a:t>
            </a:r>
          </a:p>
          <a:p>
            <a:pPr algn="ctr"/>
            <a:r>
              <a:rPr lang="de-DE" sz="2800" dirty="0">
                <a:solidFill>
                  <a:srgbClr val="FFFF00"/>
                </a:solidFill>
              </a:rPr>
              <a:t>Oral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D42F37-6546-453C-AC40-91558FFA69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62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0"/>
    </mc:Choice>
    <mc:Fallback xmlns="">
      <p:transition spd="slow" advTm="24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44491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>
                <a:solidFill>
                  <a:srgbClr val="FFFF00"/>
                </a:solidFill>
              </a:rPr>
              <a:t>Written</a:t>
            </a:r>
            <a:r>
              <a:rPr lang="de-DE" sz="4400" dirty="0">
                <a:solidFill>
                  <a:srgbClr val="FFFF00"/>
                </a:solidFill>
              </a:rPr>
              <a:t> Part (70%)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2348880"/>
            <a:ext cx="823956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>
                <a:solidFill>
                  <a:srgbClr val="FFFF00"/>
                </a:solidFill>
              </a:rPr>
              <a:t>100 Multiple Choice </a:t>
            </a:r>
            <a:r>
              <a:rPr lang="de-DE" sz="3200" dirty="0" err="1">
                <a:solidFill>
                  <a:srgbClr val="FFFF00"/>
                </a:solidFill>
              </a:rPr>
              <a:t>questions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clinical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neurology</a:t>
            </a:r>
            <a:endParaRPr lang="de-DE" sz="3200" dirty="0">
              <a:solidFill>
                <a:srgbClr val="FFFF00"/>
              </a:solidFill>
            </a:endParaRPr>
          </a:p>
          <a:p>
            <a:pPr algn="ctr"/>
            <a:endParaRPr lang="de-DE" dirty="0">
              <a:solidFill>
                <a:srgbClr val="FFFF00"/>
              </a:solidFill>
            </a:endParaRPr>
          </a:p>
          <a:p>
            <a:pPr algn="ctr"/>
            <a:r>
              <a:rPr lang="de-DE" sz="3200" dirty="0">
                <a:solidFill>
                  <a:srgbClr val="FFFF00"/>
                </a:solidFill>
              </a:rPr>
              <a:t>60% </a:t>
            </a:r>
            <a:r>
              <a:rPr lang="de-DE" sz="3200" dirty="0" err="1">
                <a:solidFill>
                  <a:srgbClr val="FFFF00"/>
                </a:solidFill>
              </a:rPr>
              <a:t>cases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with</a:t>
            </a:r>
            <a:r>
              <a:rPr lang="de-DE" sz="3200" dirty="0">
                <a:solidFill>
                  <a:srgbClr val="FFFF00"/>
                </a:solidFill>
              </a:rPr>
              <a:t> open Book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25" y="4667669"/>
            <a:ext cx="3005707" cy="14976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03DDD2F-C489-4B90-8F9D-6769AAE59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62" y="309173"/>
            <a:ext cx="2995270" cy="14976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29A6CD-DD7D-44F3-B2C1-56CED67C1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8"/>
    </mc:Choice>
    <mc:Fallback xmlns="">
      <p:transition spd="slow" advTm="17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3175346-038F-4951-9F6C-08675209A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38776"/>
            <a:ext cx="8765481" cy="49305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20FC9A2-9EA9-4287-ABC8-138298F40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sz="8000" dirty="0">
                <a:solidFill>
                  <a:srgbClr val="FFFF00"/>
                </a:solidFill>
              </a:rPr>
              <a:t>MCQ open Book 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1A5115-8943-4370-9FF3-F260BFB5F9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0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4"/>
    </mc:Choice>
    <mc:Fallback xmlns="">
      <p:transition spd="slow" advTm="18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3832" y="2024405"/>
            <a:ext cx="4206729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3200" dirty="0">
                <a:solidFill>
                  <a:srgbClr val="FFFF00"/>
                </a:solidFill>
                <a:latin typeface="+mn-lt"/>
              </a:rPr>
              <a:t>Open Book Exams</a:t>
            </a:r>
            <a:endParaRPr lang="de-DE" sz="3200" dirty="0">
              <a:solidFill>
                <a:srgbClr val="FFFF00"/>
              </a:solidFill>
              <a:latin typeface="+mn-lt"/>
            </a:endParaRPr>
          </a:p>
          <a:p>
            <a:pPr algn="ctr">
              <a:defRPr/>
            </a:pPr>
            <a:r>
              <a:rPr lang="de-DE" sz="3200" dirty="0">
                <a:solidFill>
                  <a:srgbClr val="FFFF00"/>
                </a:solidFill>
                <a:latin typeface="+mn-lt"/>
              </a:rPr>
              <a:t>to test on a </a:t>
            </a:r>
            <a:r>
              <a:rPr lang="de-DE" sz="3200" dirty="0" err="1">
                <a:solidFill>
                  <a:srgbClr val="FFFF00"/>
                </a:solidFill>
                <a:latin typeface="+mn-lt"/>
              </a:rPr>
              <a:t>higher</a:t>
            </a:r>
            <a:r>
              <a:rPr lang="de-DE" sz="3200" dirty="0">
                <a:solidFill>
                  <a:srgbClr val="FFFF00"/>
                </a:solidFill>
                <a:latin typeface="+mn-lt"/>
              </a:rPr>
              <a:t> level,</a:t>
            </a:r>
          </a:p>
          <a:p>
            <a:pPr algn="ctr">
              <a:defRPr/>
            </a:pPr>
            <a:r>
              <a:rPr lang="de-DE" sz="3200" dirty="0">
                <a:solidFill>
                  <a:srgbClr val="FFFF00"/>
                </a:solidFill>
                <a:latin typeface="+mn-lt"/>
              </a:rPr>
              <a:t>to approach ‚real </a:t>
            </a:r>
            <a:r>
              <a:rPr lang="de-DE" sz="3200" dirty="0" err="1">
                <a:solidFill>
                  <a:srgbClr val="FFFF00"/>
                </a:solidFill>
                <a:latin typeface="+mn-lt"/>
              </a:rPr>
              <a:t>world</a:t>
            </a:r>
            <a:r>
              <a:rPr lang="de-DE" sz="3200" dirty="0">
                <a:solidFill>
                  <a:srgbClr val="FFFF00"/>
                </a:solidFill>
                <a:latin typeface="+mn-lt"/>
              </a:rPr>
              <a:t>‘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17" y="1844824"/>
            <a:ext cx="3060170" cy="2039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17" y="4437112"/>
            <a:ext cx="3060170" cy="1834907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8941E476-11F1-4C5C-85EC-BF145E70EA3A}"/>
              </a:ext>
            </a:extLst>
          </p:cNvPr>
          <p:cNvSpPr txBox="1"/>
          <p:nvPr/>
        </p:nvSpPr>
        <p:spPr>
          <a:xfrm>
            <a:off x="922675" y="4365104"/>
            <a:ext cx="3601371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3200" dirty="0" err="1">
                <a:solidFill>
                  <a:srgbClr val="FFFF00"/>
                </a:solidFill>
              </a:rPr>
              <a:t>Unfortunately</a:t>
            </a:r>
            <a:r>
              <a:rPr lang="nl-NL" sz="3200" dirty="0">
                <a:solidFill>
                  <a:srgbClr val="FFFF00"/>
                </a:solidFill>
              </a:rPr>
              <a:t> we </a:t>
            </a:r>
          </a:p>
          <a:p>
            <a:pPr algn="ctr">
              <a:defRPr/>
            </a:pPr>
            <a:r>
              <a:rPr lang="nl-NL" sz="3200" dirty="0">
                <a:solidFill>
                  <a:srgbClr val="FFFF00"/>
                </a:solidFill>
              </a:rPr>
              <a:t>are </a:t>
            </a:r>
            <a:r>
              <a:rPr lang="nl-NL" sz="3200" dirty="0" err="1">
                <a:solidFill>
                  <a:srgbClr val="FFFF00"/>
                </a:solidFill>
              </a:rPr>
              <a:t>not</a:t>
            </a:r>
            <a:r>
              <a:rPr lang="nl-NL" sz="3200" dirty="0">
                <a:solidFill>
                  <a:srgbClr val="FFFF00"/>
                </a:solidFill>
              </a:rPr>
              <a:t> </a:t>
            </a:r>
            <a:r>
              <a:rPr lang="nl-NL" sz="3200" dirty="0" err="1">
                <a:solidFill>
                  <a:srgbClr val="FFFF00"/>
                </a:solidFill>
              </a:rPr>
              <a:t>yet</a:t>
            </a:r>
            <a:r>
              <a:rPr lang="nl-NL" sz="3200" dirty="0">
                <a:solidFill>
                  <a:srgbClr val="FFFF00"/>
                </a:solidFill>
              </a:rPr>
              <a:t> ready </a:t>
            </a:r>
            <a:r>
              <a:rPr lang="nl-NL" sz="3200" dirty="0" err="1">
                <a:solidFill>
                  <a:srgbClr val="FFFF00"/>
                </a:solidFill>
              </a:rPr>
              <a:t>for</a:t>
            </a:r>
            <a:endParaRPr lang="nl-NL" sz="3200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nl-NL" sz="3200" dirty="0" err="1">
                <a:solidFill>
                  <a:srgbClr val="FFFF00"/>
                </a:solidFill>
              </a:rPr>
              <a:t>allowing</a:t>
            </a:r>
            <a:r>
              <a:rPr lang="nl-NL" sz="3200" dirty="0">
                <a:solidFill>
                  <a:srgbClr val="FFFF00"/>
                </a:solidFill>
              </a:rPr>
              <a:t> </a:t>
            </a:r>
            <a:r>
              <a:rPr lang="nl-NL" sz="3200" dirty="0" err="1">
                <a:solidFill>
                  <a:srgbClr val="FFFF00"/>
                </a:solidFill>
              </a:rPr>
              <a:t>electronic</a:t>
            </a:r>
            <a:endParaRPr lang="nl-NL" sz="3200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nl-NL" sz="3200" dirty="0" err="1">
                <a:solidFill>
                  <a:srgbClr val="FFFF00"/>
                </a:solidFill>
              </a:rPr>
              <a:t>devices</a:t>
            </a:r>
            <a:endParaRPr lang="de-DE" sz="3200" dirty="0">
              <a:solidFill>
                <a:srgbClr val="FFFF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C0D6AB-2B6F-4B9F-8132-32D31B56587F}"/>
              </a:ext>
            </a:extLst>
          </p:cNvPr>
          <p:cNvSpPr txBox="1">
            <a:spLocks/>
          </p:cNvSpPr>
          <p:nvPr/>
        </p:nvSpPr>
        <p:spPr>
          <a:xfrm>
            <a:off x="395536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8000">
                <a:solidFill>
                  <a:srgbClr val="FFFF00"/>
                </a:solidFill>
              </a:rPr>
              <a:t>MCQ open Book !</a:t>
            </a:r>
            <a:endParaRPr lang="de-DE" altLang="de-DE" sz="8000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A085CB-1297-4FF9-8DA3-6973E4A477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674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8"/>
    </mc:Choice>
    <mc:Fallback xmlns="">
      <p:transition spd="slow" advTm="1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604138"/>
            <a:ext cx="65372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>
                <a:solidFill>
                  <a:srgbClr val="FFFF00"/>
                </a:solidFill>
              </a:rPr>
              <a:t>www.uems-neuroboard.org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8184" y="5000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FFCD59F-784D-488C-809E-387128562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2788682"/>
            <a:ext cx="1584176" cy="322928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55B5AA8-C3E4-42C8-BFD4-4CFE066E1DE7}"/>
              </a:ext>
            </a:extLst>
          </p:cNvPr>
          <p:cNvSpPr txBox="1"/>
          <p:nvPr/>
        </p:nvSpPr>
        <p:spPr>
          <a:xfrm>
            <a:off x="395536" y="3350603"/>
            <a:ext cx="2905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>
                <a:solidFill>
                  <a:srgbClr val="FFFF00"/>
                </a:solidFill>
              </a:rPr>
              <a:t>Information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860D4D0-CEE8-4CAD-A353-CEE6DE6974A5}"/>
              </a:ext>
            </a:extLst>
          </p:cNvPr>
          <p:cNvSpPr txBox="1"/>
          <p:nvPr/>
        </p:nvSpPr>
        <p:spPr>
          <a:xfrm>
            <a:off x="6112994" y="3356992"/>
            <a:ext cx="19335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>
                <a:solidFill>
                  <a:srgbClr val="FFFF00"/>
                </a:solidFill>
              </a:rPr>
              <a:t>Advices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82387B0-9F5D-486B-A1E5-56A76A2BE01C}"/>
              </a:ext>
            </a:extLst>
          </p:cNvPr>
          <p:cNvSpPr txBox="1"/>
          <p:nvPr/>
        </p:nvSpPr>
        <p:spPr>
          <a:xfrm>
            <a:off x="2109695" y="1291407"/>
            <a:ext cx="4838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>
                <a:solidFill>
                  <a:srgbClr val="FFFF00"/>
                </a:solidFill>
              </a:rPr>
              <a:t>j.b.m.kuks@umcg.nl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FE87D3-5931-4AE9-9E82-F0F64E8CB7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641D21D-AA4F-4DDA-B3EA-45D8030ADF76}"/>
              </a:ext>
            </a:extLst>
          </p:cNvPr>
          <p:cNvSpPr txBox="1"/>
          <p:nvPr/>
        </p:nvSpPr>
        <p:spPr>
          <a:xfrm>
            <a:off x="179512" y="5725705"/>
            <a:ext cx="24355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 err="1">
                <a:solidFill>
                  <a:srgbClr val="FFFF00"/>
                </a:solidFill>
              </a:rPr>
              <a:t>Presented</a:t>
            </a:r>
            <a:r>
              <a:rPr lang="nl-NL" sz="2000" dirty="0">
                <a:solidFill>
                  <a:srgbClr val="FFFF00"/>
                </a:solidFill>
              </a:rPr>
              <a:t> at </a:t>
            </a:r>
            <a:r>
              <a:rPr lang="nl-NL" sz="2000" dirty="0" err="1">
                <a:solidFill>
                  <a:srgbClr val="FFFF00"/>
                </a:solidFill>
              </a:rPr>
              <a:t>the</a:t>
            </a:r>
            <a:r>
              <a:rPr lang="nl-NL" sz="20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nl-NL" sz="2000" dirty="0">
                <a:solidFill>
                  <a:srgbClr val="FFFF00"/>
                </a:solidFill>
              </a:rPr>
              <a:t>Virtual EAN </a:t>
            </a:r>
            <a:r>
              <a:rPr lang="nl-NL" sz="2000" dirty="0" err="1">
                <a:solidFill>
                  <a:srgbClr val="FFFF00"/>
                </a:solidFill>
              </a:rPr>
              <a:t>Congress</a:t>
            </a:r>
            <a:r>
              <a:rPr lang="nl-NL" sz="20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nl-NL" sz="2000" dirty="0">
                <a:solidFill>
                  <a:srgbClr val="FFFF00"/>
                </a:solidFill>
              </a:rPr>
              <a:t>May 24th 2020</a:t>
            </a:r>
            <a:endParaRPr lang="de-DE" sz="20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7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3"/>
    </mc:Choice>
    <mc:Fallback xmlns="">
      <p:transition spd="slow" advTm="2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493" y="764704"/>
            <a:ext cx="73739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>
                <a:solidFill>
                  <a:srgbClr val="FFFF00"/>
                </a:solidFill>
              </a:rPr>
              <a:t>How can </a:t>
            </a:r>
            <a:r>
              <a:rPr lang="de-DE" sz="4400" dirty="0" err="1">
                <a:solidFill>
                  <a:srgbClr val="FFFF00"/>
                </a:solidFill>
              </a:rPr>
              <a:t>we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4400" dirty="0" err="1">
                <a:solidFill>
                  <a:srgbClr val="FFFF00"/>
                </a:solidFill>
              </a:rPr>
              <a:t>prepare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ourselves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for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this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part</a:t>
            </a:r>
            <a:r>
              <a:rPr lang="de-DE" sz="44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8184" y="5000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DF4E2F3-32C5-41EF-908F-56526B63F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788682"/>
            <a:ext cx="1584176" cy="32292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418B1D-3E1E-41B4-B8D5-64B372B0A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5"/>
    </mc:Choice>
    <mc:Fallback xmlns="">
      <p:transition spd="slow" advTm="2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063" y="378530"/>
            <a:ext cx="49228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dirty="0">
                <a:solidFill>
                  <a:srgbClr val="FFFF00"/>
                </a:solidFill>
              </a:rPr>
              <a:t>About 90% </a:t>
            </a:r>
            <a:r>
              <a:rPr lang="de-DE" sz="3600" dirty="0" err="1">
                <a:solidFill>
                  <a:srgbClr val="FFFF00"/>
                </a:solidFill>
              </a:rPr>
              <a:t>of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the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written</a:t>
            </a:r>
            <a:endParaRPr lang="de-DE" sz="3600" dirty="0">
              <a:solidFill>
                <a:srgbClr val="FFFF00"/>
              </a:solidFill>
            </a:endParaRPr>
          </a:p>
          <a:p>
            <a:pPr algn="ctr"/>
            <a:r>
              <a:rPr lang="de-DE" sz="3600" dirty="0" err="1">
                <a:solidFill>
                  <a:srgbClr val="FFFF00"/>
                </a:solidFill>
              </a:rPr>
              <a:t>questions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is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derived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from</a:t>
            </a:r>
            <a:endParaRPr lang="de-DE" sz="3600" dirty="0">
              <a:solidFill>
                <a:srgbClr val="FFFF00"/>
              </a:solidFill>
            </a:endParaRPr>
          </a:p>
          <a:p>
            <a:pPr algn="ctr"/>
            <a:r>
              <a:rPr lang="de-DE" sz="3600" dirty="0" err="1">
                <a:solidFill>
                  <a:srgbClr val="FFFF00"/>
                </a:solidFill>
              </a:rPr>
              <a:t>these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sources</a:t>
            </a:r>
            <a:endParaRPr lang="de-DE" sz="36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4" b="4901"/>
          <a:stretch/>
        </p:blipFill>
        <p:spPr>
          <a:xfrm>
            <a:off x="1630466" y="2732727"/>
            <a:ext cx="2149446" cy="2154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9859" y="5325015"/>
            <a:ext cx="16448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FFFF00"/>
                </a:solidFill>
              </a:rPr>
              <a:t>European</a:t>
            </a:r>
            <a:endParaRPr lang="de-DE" sz="2400" dirty="0">
              <a:solidFill>
                <a:srgbClr val="FFFF00"/>
              </a:solidFill>
            </a:endParaRPr>
          </a:p>
          <a:p>
            <a:pPr algn="ctr"/>
            <a:r>
              <a:rPr lang="de-DE" sz="2400" dirty="0">
                <a:solidFill>
                  <a:srgbClr val="FFFF00"/>
                </a:solidFill>
              </a:rPr>
              <a:t>Guidelines</a:t>
            </a:r>
          </a:p>
          <a:p>
            <a:pPr algn="ctr"/>
            <a:r>
              <a:rPr lang="de-DE" sz="2400" dirty="0">
                <a:solidFill>
                  <a:srgbClr val="FFFF00"/>
                </a:solidFill>
              </a:rPr>
              <a:t>(EFNS/EAN)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9740" y="5343599"/>
            <a:ext cx="1318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FFFF00"/>
                </a:solidFill>
              </a:rPr>
              <a:t>Textbook</a:t>
            </a:r>
            <a:endParaRPr lang="de-DE" sz="24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019" y="2419311"/>
            <a:ext cx="1838325" cy="248602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7DC5B65-0886-46F3-8A9E-03444B708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62" y="309173"/>
            <a:ext cx="2995270" cy="149763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6F8007-FF63-4B0F-879D-3C0EE1DA4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7"/>
    </mc:Choice>
    <mc:Fallback xmlns="">
      <p:transition spd="slow" advTm="25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36555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rgbClr val="FFFF00"/>
                </a:solidFill>
              </a:rPr>
              <a:t>Oral Part (30%)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6FEA201-CE93-4F0B-9927-78FD891EF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-359"/>
          <a:stretch/>
        </p:blipFill>
        <p:spPr>
          <a:xfrm>
            <a:off x="5796136" y="309173"/>
            <a:ext cx="2987824" cy="149763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6C258DF-2686-4E8F-945C-AD3337B6D0EA}"/>
              </a:ext>
            </a:extLst>
          </p:cNvPr>
          <p:cNvSpPr txBox="1"/>
          <p:nvPr/>
        </p:nvSpPr>
        <p:spPr>
          <a:xfrm>
            <a:off x="1691680" y="2818671"/>
            <a:ext cx="640871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Tx/>
              <a:buAutoNum type="arabicPeriod"/>
              <a:defRPr/>
            </a:pPr>
            <a:r>
              <a:rPr lang="nl-NL" sz="3200" dirty="0">
                <a:solidFill>
                  <a:srgbClr val="FFFF00"/>
                </a:solidFill>
                <a:latin typeface="+mn-lt"/>
              </a:rPr>
              <a:t>Critical </a:t>
            </a:r>
            <a:r>
              <a:rPr lang="nl-NL" sz="3200" dirty="0" err="1">
                <a:solidFill>
                  <a:srgbClr val="FFFF00"/>
                </a:solidFill>
                <a:latin typeface="+mn-lt"/>
              </a:rPr>
              <a:t>appraisal</a:t>
            </a:r>
            <a:r>
              <a:rPr lang="nl-NL" sz="3200" dirty="0">
                <a:solidFill>
                  <a:srgbClr val="FFFF00"/>
                </a:solidFill>
                <a:latin typeface="+mn-lt"/>
              </a:rPr>
              <a:t> of a topic</a:t>
            </a:r>
          </a:p>
          <a:p>
            <a:pPr marL="342900" indent="-342900" eaLnBrk="1" hangingPunct="1">
              <a:buFontTx/>
              <a:buAutoNum type="arabicPeriod"/>
              <a:defRPr/>
            </a:pPr>
            <a:endParaRPr lang="nl-NL" sz="3200" dirty="0">
              <a:solidFill>
                <a:srgbClr val="FFFF00"/>
              </a:solidFill>
              <a:latin typeface="+mn-lt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nl-NL" sz="3200" dirty="0">
                <a:solidFill>
                  <a:srgbClr val="FFFF00"/>
                </a:solidFill>
                <a:latin typeface="+mn-lt"/>
              </a:rPr>
              <a:t>Essay on public health or </a:t>
            </a:r>
            <a:r>
              <a:rPr lang="nl-NL" sz="3200" dirty="0" err="1">
                <a:solidFill>
                  <a:srgbClr val="FFFF00"/>
                </a:solidFill>
                <a:latin typeface="+mn-lt"/>
              </a:rPr>
              <a:t>ethics</a:t>
            </a:r>
            <a:endParaRPr lang="nl-NL" sz="3200" dirty="0">
              <a:solidFill>
                <a:srgbClr val="FFFF00"/>
              </a:solidFill>
              <a:latin typeface="+mn-lt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endParaRPr lang="nl-NL" sz="3200" dirty="0">
              <a:solidFill>
                <a:srgbClr val="FFFF00"/>
              </a:solidFill>
              <a:latin typeface="+mn-lt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nl-NL" sz="3200" dirty="0">
                <a:solidFill>
                  <a:srgbClr val="FFFF00"/>
                </a:solidFill>
                <a:latin typeface="+mn-lt"/>
              </a:rPr>
              <a:t>Clinical case </a:t>
            </a:r>
            <a:r>
              <a:rPr lang="nl-NL" sz="3200" dirty="0" err="1">
                <a:solidFill>
                  <a:srgbClr val="FFFF00"/>
                </a:solidFill>
                <a:latin typeface="+mn-lt"/>
              </a:rPr>
              <a:t>presentation</a:t>
            </a:r>
            <a:endParaRPr lang="nl-NL" sz="32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A015B-359D-484F-A2A8-C57789CBF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1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24"/>
    </mc:Choice>
    <mc:Fallback xmlns="">
      <p:transition spd="slow" advTm="4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493" y="764704"/>
            <a:ext cx="73739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>
                <a:solidFill>
                  <a:srgbClr val="FFFF00"/>
                </a:solidFill>
              </a:rPr>
              <a:t>How can </a:t>
            </a:r>
            <a:r>
              <a:rPr lang="de-DE" sz="4400" dirty="0" err="1">
                <a:solidFill>
                  <a:srgbClr val="FFFF00"/>
                </a:solidFill>
              </a:rPr>
              <a:t>we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4400" dirty="0" err="1">
                <a:solidFill>
                  <a:srgbClr val="FFFF00"/>
                </a:solidFill>
              </a:rPr>
              <a:t>prepare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ourselves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for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this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part</a:t>
            </a:r>
            <a:r>
              <a:rPr lang="de-DE" sz="44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8184" y="5000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DF4E2F3-32C5-41EF-908F-56526B63F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2788682"/>
            <a:ext cx="1584176" cy="3229282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ABBA61D-6236-46C0-8D6D-D3B9142A19EC}"/>
              </a:ext>
            </a:extLst>
          </p:cNvPr>
          <p:cNvSpPr/>
          <p:nvPr/>
        </p:nvSpPr>
        <p:spPr>
          <a:xfrm>
            <a:off x="3347864" y="2636912"/>
            <a:ext cx="53285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www.uems-neuroboard.org</a:t>
            </a:r>
            <a:endParaRPr lang="de-DE" sz="3200" dirty="0">
              <a:solidFill>
                <a:srgbClr val="FFFF00"/>
              </a:solidFill>
            </a:endParaRPr>
          </a:p>
          <a:p>
            <a:pPr algn="ctr"/>
            <a:endParaRPr lang="de-DE" sz="3200" dirty="0">
              <a:solidFill>
                <a:srgbClr val="FFFF00"/>
              </a:solidFill>
            </a:endParaRPr>
          </a:p>
          <a:p>
            <a:pPr algn="ctr"/>
            <a:r>
              <a:rPr lang="de-DE" sz="3200" dirty="0" err="1">
                <a:solidFill>
                  <a:srgbClr val="FFFF00"/>
                </a:solidFill>
              </a:rPr>
              <a:t>for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comprehensive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instructions</a:t>
            </a:r>
            <a:r>
              <a:rPr lang="de-DE" sz="3200" dirty="0">
                <a:solidFill>
                  <a:srgbClr val="FFFF00"/>
                </a:solidFill>
              </a:rPr>
              <a:t> and </a:t>
            </a:r>
            <a:r>
              <a:rPr lang="de-DE" sz="3200" dirty="0" err="1">
                <a:solidFill>
                  <a:srgbClr val="FFFF00"/>
                </a:solidFill>
              </a:rPr>
              <a:t>examples</a:t>
            </a:r>
            <a:endParaRPr lang="de-DE" sz="3200" dirty="0">
              <a:solidFill>
                <a:srgbClr val="FFFF0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6F0B04E-AC86-4723-A940-CE2B5C8A06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1" r="14017" b="-1"/>
          <a:stretch/>
        </p:blipFill>
        <p:spPr>
          <a:xfrm>
            <a:off x="6588224" y="4819654"/>
            <a:ext cx="2448272" cy="19145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AD09C5-2C9C-47E3-8C69-097DDA77DC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0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0"/>
    </mc:Choice>
    <mc:Fallback xmlns="">
      <p:transition spd="slow" advTm="17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611" y="2063750"/>
            <a:ext cx="88563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>
                <a:solidFill>
                  <a:srgbClr val="FFFF00"/>
                </a:solidFill>
              </a:rPr>
              <a:t>The oral </a:t>
            </a:r>
            <a:r>
              <a:rPr lang="de-DE" sz="3200" dirty="0" err="1">
                <a:solidFill>
                  <a:srgbClr val="FFFF00"/>
                </a:solidFill>
              </a:rPr>
              <a:t>exam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deals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with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other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competencies</a:t>
            </a:r>
            <a:endParaRPr lang="de-DE" sz="3200" dirty="0">
              <a:solidFill>
                <a:srgbClr val="FFFF00"/>
              </a:solidFill>
            </a:endParaRPr>
          </a:p>
          <a:p>
            <a:pPr algn="ctr"/>
            <a:r>
              <a:rPr lang="de-DE" sz="3200" dirty="0" err="1">
                <a:solidFill>
                  <a:srgbClr val="FFFF00"/>
                </a:solidFill>
              </a:rPr>
              <a:t>than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knowledge</a:t>
            </a:r>
            <a:r>
              <a:rPr lang="de-DE" sz="3200" dirty="0">
                <a:solidFill>
                  <a:srgbClr val="FFFF00"/>
                </a:solidFill>
              </a:rPr>
              <a:t> and </a:t>
            </a:r>
            <a:r>
              <a:rPr lang="de-DE" sz="3200" dirty="0" err="1">
                <a:solidFill>
                  <a:srgbClr val="FFFF00"/>
                </a:solidFill>
              </a:rPr>
              <a:t>can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be</a:t>
            </a:r>
            <a:r>
              <a:rPr lang="de-DE" sz="3200" dirty="0">
                <a:solidFill>
                  <a:srgbClr val="FFFF00"/>
                </a:solidFill>
              </a:rPr>
              <a:t> fully </a:t>
            </a:r>
            <a:r>
              <a:rPr lang="de-DE" sz="3200" dirty="0" err="1">
                <a:solidFill>
                  <a:srgbClr val="FFFF00"/>
                </a:solidFill>
              </a:rPr>
              <a:t>prepared</a:t>
            </a:r>
            <a:r>
              <a:rPr lang="de-DE" sz="3200" dirty="0">
                <a:solidFill>
                  <a:srgbClr val="FFFF00"/>
                </a:solidFill>
              </a:rPr>
              <a:t> at </a:t>
            </a:r>
            <a:r>
              <a:rPr lang="de-DE" sz="3200" dirty="0" err="1">
                <a:solidFill>
                  <a:srgbClr val="FFFF00"/>
                </a:solidFill>
              </a:rPr>
              <a:t>home</a:t>
            </a:r>
            <a:r>
              <a:rPr lang="de-DE" sz="32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C815CB7-0391-4EF4-87B0-05FAE9553B39}"/>
              </a:ext>
            </a:extLst>
          </p:cNvPr>
          <p:cNvSpPr txBox="1"/>
          <p:nvPr/>
        </p:nvSpPr>
        <p:spPr>
          <a:xfrm>
            <a:off x="544614" y="3443516"/>
            <a:ext cx="8059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 err="1">
                <a:solidFill>
                  <a:srgbClr val="FFFF00"/>
                </a:solidFill>
              </a:rPr>
              <a:t>Submissions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should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be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sent</a:t>
            </a:r>
            <a:r>
              <a:rPr lang="de-DE" sz="3200" dirty="0">
                <a:solidFill>
                  <a:srgbClr val="FFFF00"/>
                </a:solidFill>
              </a:rPr>
              <a:t> in </a:t>
            </a:r>
            <a:r>
              <a:rPr lang="de-DE" sz="3200" dirty="0" err="1">
                <a:solidFill>
                  <a:srgbClr val="FFFF00"/>
                </a:solidFill>
              </a:rPr>
              <a:t>before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the</a:t>
            </a:r>
            <a:endParaRPr lang="de-DE" sz="3200" dirty="0">
              <a:solidFill>
                <a:srgbClr val="FFFF00"/>
              </a:solidFill>
            </a:endParaRPr>
          </a:p>
          <a:p>
            <a:pPr algn="ctr"/>
            <a:r>
              <a:rPr lang="de-DE" sz="3200" dirty="0">
                <a:solidFill>
                  <a:srgbClr val="FFFF00"/>
                </a:solidFill>
              </a:rPr>
              <a:t>oral </a:t>
            </a:r>
            <a:r>
              <a:rPr lang="de-DE" sz="3200" dirty="0" err="1">
                <a:solidFill>
                  <a:srgbClr val="FFFF00"/>
                </a:solidFill>
              </a:rPr>
              <a:t>examination</a:t>
            </a:r>
            <a:r>
              <a:rPr lang="de-DE" sz="3200" dirty="0">
                <a:solidFill>
                  <a:srgbClr val="FFFF00"/>
                </a:solidFill>
              </a:rPr>
              <a:t> and will </a:t>
            </a:r>
            <a:r>
              <a:rPr lang="de-DE" sz="3200" dirty="0" err="1">
                <a:solidFill>
                  <a:srgbClr val="FFFF00"/>
                </a:solidFill>
              </a:rPr>
              <a:t>be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judged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by</a:t>
            </a:r>
            <a:r>
              <a:rPr lang="de-DE" sz="3200" dirty="0">
                <a:solidFill>
                  <a:srgbClr val="FFFF00"/>
                </a:solidFill>
              </a:rPr>
              <a:t> a </a:t>
            </a:r>
            <a:r>
              <a:rPr lang="de-DE" sz="3200" dirty="0" err="1">
                <a:solidFill>
                  <a:srgbClr val="FFFF00"/>
                </a:solidFill>
              </a:rPr>
              <a:t>team</a:t>
            </a:r>
            <a:r>
              <a:rPr lang="de-DE" sz="3200" dirty="0">
                <a:solidFill>
                  <a:srgbClr val="FFFF00"/>
                </a:solidFill>
              </a:rPr>
              <a:t>. </a:t>
            </a:r>
          </a:p>
          <a:p>
            <a:pPr algn="ctr"/>
            <a:r>
              <a:rPr lang="de-DE" sz="3200" dirty="0" err="1">
                <a:solidFill>
                  <a:srgbClr val="FFFF00"/>
                </a:solidFill>
              </a:rPr>
              <a:t>Suggestions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for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improvement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may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be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given</a:t>
            </a:r>
            <a:r>
              <a:rPr lang="de-DE" sz="32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AAF2AC0E-A2D7-43F9-BEF8-2F62BF1EB5BF}"/>
              </a:ext>
            </a:extLst>
          </p:cNvPr>
          <p:cNvSpPr txBox="1"/>
          <p:nvPr/>
        </p:nvSpPr>
        <p:spPr>
          <a:xfrm>
            <a:off x="179512" y="5315724"/>
            <a:ext cx="87599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>
                <a:solidFill>
                  <a:srgbClr val="FFFF00"/>
                </a:solidFill>
              </a:rPr>
              <a:t>At </a:t>
            </a:r>
            <a:r>
              <a:rPr lang="de-DE" sz="3200" dirty="0" err="1">
                <a:solidFill>
                  <a:srgbClr val="FFFF00"/>
                </a:solidFill>
              </a:rPr>
              <a:t>the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exam</a:t>
            </a:r>
            <a:r>
              <a:rPr lang="de-DE" sz="3200" dirty="0">
                <a:solidFill>
                  <a:srgbClr val="FFFF00"/>
                </a:solidFill>
              </a:rPr>
              <a:t>, </a:t>
            </a:r>
            <a:r>
              <a:rPr lang="de-DE" sz="3200" dirty="0" err="1">
                <a:solidFill>
                  <a:srgbClr val="FFFF00"/>
                </a:solidFill>
              </a:rPr>
              <a:t>submissions</a:t>
            </a:r>
            <a:r>
              <a:rPr lang="de-DE" sz="3200" dirty="0">
                <a:solidFill>
                  <a:srgbClr val="FFFF00"/>
                </a:solidFill>
              </a:rPr>
              <a:t> will </a:t>
            </a:r>
            <a:r>
              <a:rPr lang="de-DE" sz="3200" dirty="0" err="1">
                <a:solidFill>
                  <a:srgbClr val="FFFF00"/>
                </a:solidFill>
              </a:rPr>
              <a:t>be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discussed</a:t>
            </a:r>
            <a:r>
              <a:rPr lang="de-DE" sz="3200" dirty="0">
                <a:solidFill>
                  <a:srgbClr val="FFFF00"/>
                </a:solidFill>
              </a:rPr>
              <a:t>,</a:t>
            </a:r>
          </a:p>
          <a:p>
            <a:pPr algn="ctr"/>
            <a:r>
              <a:rPr lang="de-DE" sz="3200" dirty="0">
                <a:solidFill>
                  <a:srgbClr val="FFFF00"/>
                </a:solidFill>
              </a:rPr>
              <a:t>a </a:t>
            </a:r>
            <a:r>
              <a:rPr lang="de-DE" sz="3200" dirty="0" err="1">
                <a:solidFill>
                  <a:srgbClr val="FFFF00"/>
                </a:solidFill>
              </a:rPr>
              <a:t>home</a:t>
            </a:r>
            <a:r>
              <a:rPr lang="de-DE" sz="3200" dirty="0">
                <a:solidFill>
                  <a:srgbClr val="FFFF00"/>
                </a:solidFill>
              </a:rPr>
              <a:t>-made </a:t>
            </a:r>
            <a:r>
              <a:rPr lang="de-DE" sz="3200" dirty="0" err="1">
                <a:solidFill>
                  <a:srgbClr val="FFFF00"/>
                </a:solidFill>
              </a:rPr>
              <a:t>powerpoint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may</a:t>
            </a:r>
            <a:r>
              <a:rPr lang="de-DE" sz="3200" dirty="0">
                <a:solidFill>
                  <a:srgbClr val="FFFF00"/>
                </a:solidFill>
              </a:rPr>
              <a:t> support </a:t>
            </a:r>
            <a:r>
              <a:rPr lang="de-DE" sz="3200" dirty="0" err="1">
                <a:solidFill>
                  <a:srgbClr val="FFFF00"/>
                </a:solidFill>
              </a:rPr>
              <a:t>the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debate</a:t>
            </a:r>
            <a:r>
              <a:rPr lang="de-DE" sz="3200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A1CDAAC-63EC-455A-B870-B7C0C7B252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-359"/>
          <a:stretch/>
        </p:blipFill>
        <p:spPr>
          <a:xfrm>
            <a:off x="5796136" y="309173"/>
            <a:ext cx="2987824" cy="14976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706DF8-5FF5-4ED0-B130-6E6728803E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88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84"/>
    </mc:Choice>
    <mc:Fallback xmlns="">
      <p:transition spd="slow" advTm="42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3484" y="764704"/>
            <a:ext cx="51019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 err="1">
                <a:solidFill>
                  <a:srgbClr val="FFFF00"/>
                </a:solidFill>
              </a:rPr>
              <a:t>What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are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my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chances</a:t>
            </a:r>
            <a:endParaRPr lang="de-DE" sz="4400" dirty="0">
              <a:solidFill>
                <a:srgbClr val="FFFF00"/>
              </a:solidFill>
            </a:endParaRPr>
          </a:p>
          <a:p>
            <a:pPr algn="ctr"/>
            <a:r>
              <a:rPr lang="de-DE" sz="4400" dirty="0" err="1">
                <a:solidFill>
                  <a:srgbClr val="FFFF00"/>
                </a:solidFill>
              </a:rPr>
              <a:t>of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passing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this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exam</a:t>
            </a:r>
            <a:r>
              <a:rPr lang="de-DE" sz="44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8184" y="5000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DF4E2F3-32C5-41EF-908F-56526B63F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788682"/>
            <a:ext cx="1584176" cy="32292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B6A5505-8BE1-41DC-ACD5-FC44BF70B8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-359"/>
          <a:stretch/>
        </p:blipFill>
        <p:spPr>
          <a:xfrm>
            <a:off x="6412915" y="3832612"/>
            <a:ext cx="1584177" cy="7940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58D3936-E319-4631-BAA8-EE82B98405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31178"/>
            <a:ext cx="1590993" cy="79549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35B77C61-2E33-4DDE-B412-9DC2316D31A7}"/>
              </a:ext>
            </a:extLst>
          </p:cNvPr>
          <p:cNvSpPr txBox="1"/>
          <p:nvPr/>
        </p:nvSpPr>
        <p:spPr>
          <a:xfrm>
            <a:off x="1261833" y="4790763"/>
            <a:ext cx="12985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>
                <a:solidFill>
                  <a:srgbClr val="FFFF00"/>
                </a:solidFill>
              </a:rPr>
              <a:t>Step</a:t>
            </a:r>
            <a:r>
              <a:rPr lang="de-DE" sz="2800" dirty="0">
                <a:solidFill>
                  <a:srgbClr val="FFFF00"/>
                </a:solidFill>
              </a:rPr>
              <a:t> 1</a:t>
            </a:r>
          </a:p>
          <a:p>
            <a:pPr algn="ctr"/>
            <a:r>
              <a:rPr lang="de-DE" sz="2800" dirty="0" err="1">
                <a:solidFill>
                  <a:srgbClr val="FFFF00"/>
                </a:solidFill>
              </a:rPr>
              <a:t>Written</a:t>
            </a:r>
            <a:endParaRPr lang="de-DE" sz="2800" dirty="0">
              <a:solidFill>
                <a:srgbClr val="FFFF00"/>
              </a:solidFill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43C6761-D580-48FB-BDFA-175B9BAA6576}"/>
              </a:ext>
            </a:extLst>
          </p:cNvPr>
          <p:cNvSpPr txBox="1"/>
          <p:nvPr/>
        </p:nvSpPr>
        <p:spPr>
          <a:xfrm>
            <a:off x="6614211" y="4779149"/>
            <a:ext cx="10977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>
                <a:solidFill>
                  <a:srgbClr val="FFFF00"/>
                </a:solidFill>
              </a:rPr>
              <a:t>Step</a:t>
            </a:r>
            <a:r>
              <a:rPr lang="de-DE" sz="2800" dirty="0">
                <a:solidFill>
                  <a:srgbClr val="FFFF00"/>
                </a:solidFill>
              </a:rPr>
              <a:t> 2</a:t>
            </a:r>
          </a:p>
          <a:p>
            <a:pPr algn="ctr"/>
            <a:r>
              <a:rPr lang="de-DE" sz="2800" dirty="0">
                <a:solidFill>
                  <a:srgbClr val="FFFF00"/>
                </a:solidFill>
              </a:rPr>
              <a:t>Oral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CC1B1B-4A6C-4BB9-82C9-59C687E77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1"/>
    </mc:Choice>
    <mc:Fallback xmlns="">
      <p:transition spd="slow" advTm="12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>
            <a:extLst>
              <a:ext uri="{FF2B5EF4-FFF2-40B4-BE49-F238E27FC236}">
                <a16:creationId xmlns:a16="http://schemas.microsoft.com/office/drawing/2014/main" id="{0B147926-92EE-4C2F-BF85-8117C8833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92150"/>
            <a:ext cx="3054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4400" dirty="0">
                <a:solidFill>
                  <a:srgbClr val="FFFF00"/>
                </a:solidFill>
                <a:latin typeface="Arial" panose="020B0604020202020204" pitchFamily="34" charset="0"/>
              </a:rPr>
              <a:t>Total </a:t>
            </a:r>
            <a:r>
              <a:rPr lang="nl-NL" altLang="de-DE" sz="4400" dirty="0" err="1">
                <a:solidFill>
                  <a:srgbClr val="FFFF00"/>
                </a:solidFill>
                <a:latin typeface="Arial" panose="020B0604020202020204" pitchFamily="34" charset="0"/>
              </a:rPr>
              <a:t>Results</a:t>
            </a:r>
            <a:endParaRPr lang="de-DE" altLang="de-DE" sz="4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TextBox 4">
            <a:extLst>
              <a:ext uri="{FF2B5EF4-FFF2-40B4-BE49-F238E27FC236}">
                <a16:creationId xmlns:a16="http://schemas.microsoft.com/office/drawing/2014/main" id="{EA9F183C-90FA-4043-AF4C-90E9EDA14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874" y="2606824"/>
            <a:ext cx="8475662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90 – 100	  2%	     1%	    	     4%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80 – 90	21%      19%	  18%    14%	     5%    10%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70 – 80	22%      32%	  37%    42%	   33%    21%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60 – 70	31%      22%	  21%    20%	   17%    39%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55 – 60	12%      12%	  18%    13%	   32%    23%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------------------------------------------------------------------------------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40 – 55         12%       14%	    4%      7%	   13%      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de-DE" sz="24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800" dirty="0">
                <a:solidFill>
                  <a:srgbClr val="FFFF00"/>
                </a:solidFill>
                <a:latin typeface="Arial" panose="020B0604020202020204" pitchFamily="34" charset="0"/>
              </a:rPr>
              <a:t>	        2019  2018  2017  2016  2015  2014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8436" name="Picture 1">
            <a:extLst>
              <a:ext uri="{FF2B5EF4-FFF2-40B4-BE49-F238E27FC236}">
                <a16:creationId xmlns:a16="http://schemas.microsoft.com/office/drawing/2014/main" id="{FD8F6059-BDBE-464B-B46F-CE7989893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4" y="188912"/>
            <a:ext cx="2787011" cy="208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0C005B3E-358F-4441-80F4-C77357AD8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0622" y="2939460"/>
            <a:ext cx="3898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400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400" dirty="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de-DE" sz="2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1AA2F33-F0C0-46B9-8A9B-CA99AA446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432" y="4758243"/>
            <a:ext cx="2872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sz="12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DFEB659-6982-4826-BCA7-10C0F5B2E1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" r="87799" b="76712"/>
          <a:stretch/>
        </p:blipFill>
        <p:spPr>
          <a:xfrm>
            <a:off x="35496" y="2780928"/>
            <a:ext cx="741773" cy="7143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BD71171-C2EA-40AE-9463-A548522899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9" t="26201" r="696" b="51544"/>
          <a:stretch/>
        </p:blipFill>
        <p:spPr>
          <a:xfrm>
            <a:off x="56008" y="3701939"/>
            <a:ext cx="741774" cy="80718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D67A6-7465-4A8D-9A46-4A08547056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9" t="50111" r="382" b="27600"/>
          <a:stretch/>
        </p:blipFill>
        <p:spPr>
          <a:xfrm>
            <a:off x="62197" y="4725144"/>
            <a:ext cx="735585" cy="7803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E8254B-2036-4F40-9CE0-8FEDA050F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1"/>
    </mc:Choice>
    <mc:Fallback xmlns="">
      <p:transition spd="slow" advTm="2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44541C5A-267B-4FE0-8022-2CE63DDCF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866" y="620688"/>
            <a:ext cx="65074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We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aim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at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conferring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the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certificate</a:t>
            </a:r>
            <a:endParaRPr lang="nl-NL" altLang="de-DE" dirty="0">
              <a:solidFill>
                <a:srgbClr val="FFFF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immediately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after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the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exam</a:t>
            </a:r>
            <a:endParaRPr lang="de-DE" altLang="de-DE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78BDAFE-DD80-4683-AD2F-915414189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4463241"/>
            <a:ext cx="818672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Unfortunate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candidates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will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be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informed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in a discrete way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before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the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final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ceremony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and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get a new chance at a next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exam</a:t>
            </a:r>
            <a:endParaRPr lang="nl-NL" altLang="de-DE" dirty="0">
              <a:solidFill>
                <a:srgbClr val="FFFF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against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a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greatly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reduced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fee </a:t>
            </a:r>
            <a:endParaRPr lang="de-DE" altLang="de-DE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B64A225-D81E-456A-9CE2-0562E98F59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r="8602" b="7476"/>
          <a:stretch/>
        </p:blipFill>
        <p:spPr>
          <a:xfrm>
            <a:off x="2699792" y="2211819"/>
            <a:ext cx="3312368" cy="173750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F58ED36-2F49-4539-A6A0-E90F026C6F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9" t="50111" r="382" b="27600"/>
          <a:stretch/>
        </p:blipFill>
        <p:spPr>
          <a:xfrm>
            <a:off x="380031" y="5745012"/>
            <a:ext cx="735585" cy="78033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88F6AEB-82D6-4AC5-91DA-7278EDD4BC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0" r="87799" b="27600"/>
          <a:stretch/>
        </p:blipFill>
        <p:spPr>
          <a:xfrm>
            <a:off x="8014496" y="5745013"/>
            <a:ext cx="805976" cy="7803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AD1F11-68E1-4B7D-95D7-FBF04558B1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34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78"/>
    </mc:Choice>
    <mc:Fallback xmlns="">
      <p:transition spd="slow" advTm="56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Box 3"/>
          <p:cNvSpPr txBox="1">
            <a:spLocks noChangeArrowheads="1"/>
          </p:cNvSpPr>
          <p:nvPr/>
        </p:nvSpPr>
        <p:spPr bwMode="auto">
          <a:xfrm>
            <a:off x="611188" y="260648"/>
            <a:ext cx="46057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sz="4000" dirty="0">
                <a:solidFill>
                  <a:srgbClr val="FFFF00"/>
                </a:solidFill>
                <a:latin typeface="Arial" charset="0"/>
              </a:rPr>
              <a:t>Feedback </a:t>
            </a:r>
            <a:r>
              <a:rPr lang="nl-NL" altLang="de-DE" sz="4000" dirty="0" err="1">
                <a:solidFill>
                  <a:srgbClr val="FFFF00"/>
                </a:solidFill>
                <a:latin typeface="Arial" charset="0"/>
              </a:rPr>
              <a:t>from</a:t>
            </a:r>
            <a:r>
              <a:rPr lang="nl-NL" altLang="de-DE" sz="4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sz="4000" dirty="0" err="1">
                <a:solidFill>
                  <a:srgbClr val="FFFF00"/>
                </a:solidFill>
                <a:latin typeface="Arial" charset="0"/>
              </a:rPr>
              <a:t>the</a:t>
            </a:r>
            <a:r>
              <a:rPr lang="nl-NL" altLang="de-DE" sz="4000" dirty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sz="4000" dirty="0">
                <a:solidFill>
                  <a:srgbClr val="FFFF00"/>
                </a:solidFill>
                <a:latin typeface="Arial" charset="0"/>
              </a:rPr>
              <a:t>Candidates</a:t>
            </a:r>
            <a:endParaRPr lang="de-DE" altLang="de-DE" sz="40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2595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142875"/>
            <a:ext cx="138271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088" y="1682799"/>
            <a:ext cx="8132762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Too difficult</a:t>
            </a:r>
            <a:endParaRPr lang="de-DE" sz="2800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It was perfect exam</a:t>
            </a:r>
            <a:endParaRPr lang="de-DE" sz="2800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I thoroughly enjoyed having this exam. It is very well structured and organized. </a:t>
            </a:r>
            <a:endParaRPr lang="de-DE" sz="2800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I like this exam. I think it improves neurologic process</a:t>
            </a:r>
            <a:endParaRPr lang="de-DE" sz="2800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As with any form of exam, only strict and contingent quality measures will result in a good reputation!  Do not lower the difficulties!</a:t>
            </a:r>
            <a:endParaRPr lang="de-DE" sz="2800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Thank you for the great opportunity, it was a pleasure</a:t>
            </a:r>
            <a:endParaRPr lang="de-DE" sz="2800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2F9176-A9A7-4B86-B4CF-BBA32E28A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9"/>
    </mc:Choice>
    <mc:Fallback xmlns="">
      <p:transition spd="slow" advTm="24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76250"/>
            <a:ext cx="16176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328295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C977E55B-68AF-494C-A0F1-A257512E5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0648"/>
            <a:ext cx="40062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sz="4000" dirty="0">
                <a:solidFill>
                  <a:srgbClr val="FFFF00"/>
                </a:solidFill>
                <a:latin typeface="Arial" charset="0"/>
              </a:rPr>
              <a:t>Feedback </a:t>
            </a:r>
            <a:r>
              <a:rPr lang="nl-NL" altLang="de-DE" sz="4000" dirty="0" err="1">
                <a:solidFill>
                  <a:srgbClr val="FFFF00"/>
                </a:solidFill>
                <a:latin typeface="Arial" charset="0"/>
              </a:rPr>
              <a:t>to</a:t>
            </a:r>
            <a:r>
              <a:rPr lang="nl-NL" altLang="de-DE" sz="4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sz="4000" dirty="0" err="1">
                <a:solidFill>
                  <a:srgbClr val="FFFF00"/>
                </a:solidFill>
                <a:latin typeface="Arial" charset="0"/>
              </a:rPr>
              <a:t>the</a:t>
            </a:r>
            <a:r>
              <a:rPr lang="nl-NL" altLang="de-DE" sz="4000" dirty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sz="4000" dirty="0">
                <a:solidFill>
                  <a:srgbClr val="FFFF00"/>
                </a:solidFill>
                <a:latin typeface="Arial" charset="0"/>
              </a:rPr>
              <a:t>Candidates</a:t>
            </a:r>
            <a:endParaRPr lang="de-DE" altLang="de-DE" sz="4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C27B292-E6CB-47A7-938B-54251C56A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751" y="1919734"/>
            <a:ext cx="64235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After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the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exam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an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individual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report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will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be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sent </a:t>
            </a:r>
            <a:r>
              <a:rPr lang="nl-NL" altLang="de-DE" dirty="0" err="1">
                <a:solidFill>
                  <a:srgbClr val="FFFF00"/>
                </a:solidFill>
                <a:latin typeface="Arial" charset="0"/>
              </a:rPr>
              <a:t>by</a:t>
            </a:r>
            <a:r>
              <a:rPr lang="nl-NL" altLang="de-DE" dirty="0">
                <a:solidFill>
                  <a:srgbClr val="FFFF00"/>
                </a:solidFill>
                <a:latin typeface="Arial" charset="0"/>
              </a:rPr>
              <a:t> e-mail</a:t>
            </a:r>
            <a:endParaRPr lang="de-DE" altLang="de-DE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E054F8-7D76-4A40-A7BB-B1636A79FF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47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8"/>
    </mc:Choice>
    <mc:Fallback xmlns="">
      <p:transition spd="slow" advTm="15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86CCE85-3F7E-491A-84B1-80B04782C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4348260" cy="47725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08D26FB-B19E-4284-ABA6-508C175E9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17" y="4357439"/>
            <a:ext cx="3471271" cy="2311921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C58C50F-1FA5-46B0-95F3-DC3E1904DFCB}"/>
              </a:ext>
            </a:extLst>
          </p:cNvPr>
          <p:cNvSpPr txBox="1"/>
          <p:nvPr/>
        </p:nvSpPr>
        <p:spPr>
          <a:xfrm>
            <a:off x="401120" y="5513399"/>
            <a:ext cx="4530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>
                <a:solidFill>
                  <a:srgbClr val="FFFF00"/>
                </a:solidFill>
              </a:rPr>
              <a:t>Prof Jan Kuks (NL)</a:t>
            </a:r>
          </a:p>
          <a:p>
            <a:pPr algn="ctr"/>
            <a:r>
              <a:rPr lang="de-DE" sz="2800" dirty="0">
                <a:solidFill>
                  <a:srgbClr val="FFFF00"/>
                </a:solidFill>
              </a:rPr>
              <a:t>Chair Examination Committee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E2782A-0AB8-40B1-BF48-EFFC8F1442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66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7"/>
    </mc:Choice>
    <mc:Fallback xmlns="">
      <p:transition spd="slow" advTm="29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5793" r="63634" b="8929"/>
          <a:stretch>
            <a:fillRect/>
          </a:stretch>
        </p:blipFill>
        <p:spPr bwMode="auto">
          <a:xfrm>
            <a:off x="311150" y="188913"/>
            <a:ext cx="64928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76250"/>
            <a:ext cx="16176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D6D41E-813A-4912-A139-423FD60DB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9"/>
    </mc:Choice>
    <mc:Fallback xmlns="">
      <p:transition spd="slow" advTm="18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8" r="47237" b="13271"/>
          <a:stretch>
            <a:fillRect/>
          </a:stretch>
        </p:blipFill>
        <p:spPr bwMode="auto">
          <a:xfrm>
            <a:off x="250825" y="404813"/>
            <a:ext cx="862012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76250"/>
            <a:ext cx="16176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81750"/>
            <a:ext cx="25558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CA2C43-F1FF-49DD-A522-0E4FACEAC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3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3"/>
    </mc:Choice>
    <mc:Fallback xmlns="">
      <p:transition spd="slow" advTm="19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057AEF-B44F-45EC-8D67-A6C58F158A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38" t="5201" r="16138" b="9401"/>
          <a:stretch/>
        </p:blipFill>
        <p:spPr>
          <a:xfrm>
            <a:off x="120489" y="260648"/>
            <a:ext cx="8933714" cy="633670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D6E2036C-C42A-4915-A05A-F2FC3C5F77A9}"/>
              </a:ext>
            </a:extLst>
          </p:cNvPr>
          <p:cNvSpPr txBox="1"/>
          <p:nvPr/>
        </p:nvSpPr>
        <p:spPr>
          <a:xfrm>
            <a:off x="1259632" y="44624"/>
            <a:ext cx="653723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4400" dirty="0"/>
              <a:t>www.uems-neuroboard.org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F2E8EB33-06C8-46B7-A7DE-F85AA581F007}"/>
              </a:ext>
            </a:extLst>
          </p:cNvPr>
          <p:cNvSpPr/>
          <p:nvPr/>
        </p:nvSpPr>
        <p:spPr>
          <a:xfrm>
            <a:off x="1835696" y="2348880"/>
            <a:ext cx="201622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692E7A-134C-4DA0-8F5E-FD6E737CCF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71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3"/>
    </mc:Choice>
    <mc:Fallback xmlns="">
      <p:transition spd="slow" advTm="2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B935B70-468C-4F6B-80C4-F71DF973A2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40" t="17284" r="43700" b="8002"/>
          <a:stretch/>
        </p:blipFill>
        <p:spPr>
          <a:xfrm>
            <a:off x="683568" y="-13692"/>
            <a:ext cx="6120680" cy="688538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D61FD2-85B6-4FC3-95DA-94ECBB104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75" y="4221088"/>
            <a:ext cx="1993967" cy="19501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F52D62-2B07-4547-B70A-E5E6A2DB2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4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8"/>
    </mc:Choice>
    <mc:Fallback xmlns="">
      <p:transition spd="slow" advTm="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614298"/>
            <a:ext cx="65372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>
                <a:solidFill>
                  <a:srgbClr val="FFFF00"/>
                </a:solidFill>
              </a:rPr>
              <a:t>www.uems-neuroboard.org</a:t>
            </a:r>
          </a:p>
          <a:p>
            <a:pPr algn="ctr"/>
            <a:r>
              <a:rPr lang="de-DE" sz="4400" dirty="0" err="1">
                <a:solidFill>
                  <a:srgbClr val="FFFF00"/>
                </a:solidFill>
              </a:rPr>
              <a:t>j.b.m.kuks</a:t>
            </a:r>
            <a:r>
              <a:rPr lang="de-DE" sz="4400" dirty="0">
                <a:solidFill>
                  <a:srgbClr val="FFFF00"/>
                </a:solidFill>
              </a:rPr>
              <a:t>@</a:t>
            </a:r>
            <a:r>
              <a:rPr lang="de-DE" sz="4400" dirty="0" err="1">
                <a:solidFill>
                  <a:srgbClr val="FFFF00"/>
                </a:solidFill>
              </a:rPr>
              <a:t>umcg.nl</a:t>
            </a:r>
            <a:endParaRPr lang="de-DE" sz="4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8184" y="5000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FFCD59F-784D-488C-809E-387128562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788682"/>
            <a:ext cx="1584176" cy="322928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55B5AA8-C3E4-42C8-BFD4-4CFE066E1DE7}"/>
              </a:ext>
            </a:extLst>
          </p:cNvPr>
          <p:cNvSpPr txBox="1"/>
          <p:nvPr/>
        </p:nvSpPr>
        <p:spPr>
          <a:xfrm>
            <a:off x="395536" y="3350603"/>
            <a:ext cx="2905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>
                <a:solidFill>
                  <a:srgbClr val="FFFF00"/>
                </a:solidFill>
              </a:rPr>
              <a:t>Information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860D4D0-CEE8-4CAD-A353-CEE6DE6974A5}"/>
              </a:ext>
            </a:extLst>
          </p:cNvPr>
          <p:cNvSpPr txBox="1"/>
          <p:nvPr/>
        </p:nvSpPr>
        <p:spPr>
          <a:xfrm>
            <a:off x="6112994" y="3356992"/>
            <a:ext cx="19335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 err="1">
                <a:solidFill>
                  <a:srgbClr val="FFFF00"/>
                </a:solidFill>
              </a:rPr>
              <a:t>Advices</a:t>
            </a:r>
            <a:endParaRPr lang="de-DE" sz="4400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6C7BAC-52EA-47FB-BD66-D34317537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EBD62A-05C5-41BC-A353-F9B1C76EF3B9}"/>
              </a:ext>
            </a:extLst>
          </p:cNvPr>
          <p:cNvSpPr txBox="1"/>
          <p:nvPr/>
        </p:nvSpPr>
        <p:spPr>
          <a:xfrm>
            <a:off x="179512" y="5725705"/>
            <a:ext cx="24355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 err="1">
                <a:solidFill>
                  <a:srgbClr val="FFFF00"/>
                </a:solidFill>
              </a:rPr>
              <a:t>Presented</a:t>
            </a:r>
            <a:r>
              <a:rPr lang="nl-NL" sz="2000" dirty="0">
                <a:solidFill>
                  <a:srgbClr val="FFFF00"/>
                </a:solidFill>
              </a:rPr>
              <a:t> at </a:t>
            </a:r>
            <a:r>
              <a:rPr lang="nl-NL" sz="2000" dirty="0" err="1">
                <a:solidFill>
                  <a:srgbClr val="FFFF00"/>
                </a:solidFill>
              </a:rPr>
              <a:t>the</a:t>
            </a:r>
            <a:r>
              <a:rPr lang="nl-NL" sz="20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nl-NL" sz="2000" dirty="0">
                <a:solidFill>
                  <a:srgbClr val="FFFF00"/>
                </a:solidFill>
              </a:rPr>
              <a:t>Virtual EAN </a:t>
            </a:r>
            <a:r>
              <a:rPr lang="nl-NL" sz="2000" dirty="0" err="1">
                <a:solidFill>
                  <a:srgbClr val="FFFF00"/>
                </a:solidFill>
              </a:rPr>
              <a:t>Congress</a:t>
            </a:r>
            <a:r>
              <a:rPr lang="nl-NL" sz="20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nl-NL" sz="2000" dirty="0">
                <a:solidFill>
                  <a:srgbClr val="FFFF00"/>
                </a:solidFill>
              </a:rPr>
              <a:t>May 24th 2020</a:t>
            </a:r>
            <a:endParaRPr lang="de-DE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4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1"/>
    </mc:Choice>
    <mc:Fallback xmlns="">
      <p:transition spd="slow" advTm="2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-1414" r="5105"/>
          <a:stretch/>
        </p:blipFill>
        <p:spPr>
          <a:xfrm>
            <a:off x="2195736" y="2420888"/>
            <a:ext cx="5416092" cy="41764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306064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rgbClr val="FFFF00"/>
                </a:solidFill>
              </a:rPr>
              <a:t>The European Board of Neurology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aims</a:t>
            </a:r>
            <a:r>
              <a:rPr lang="de-DE" sz="3600" dirty="0">
                <a:solidFill>
                  <a:srgbClr val="FFFF00"/>
                </a:solidFill>
              </a:rPr>
              <a:t> at Harmonisation of </a:t>
            </a:r>
          </a:p>
          <a:p>
            <a:pPr algn="ctr"/>
            <a:r>
              <a:rPr lang="de-DE" sz="3600" dirty="0">
                <a:solidFill>
                  <a:srgbClr val="FFFF00"/>
                </a:solidFill>
              </a:rPr>
              <a:t>Postgraduate Training of Specialists.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CE6D92-F1BE-4599-A2D9-60FBDFEB7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6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0"/>
    </mc:Choice>
    <mc:Fallback xmlns="">
      <p:transition spd="slow" advTm="1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611188" y="908050"/>
            <a:ext cx="7791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sz="4800" dirty="0">
                <a:solidFill>
                  <a:srgbClr val="FFFF00"/>
                </a:solidFill>
              </a:rPr>
              <a:t>Board Exam Clinical Neurology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de-DE" sz="4800" dirty="0">
                <a:solidFill>
                  <a:srgbClr val="FFFF00"/>
                </a:solidFill>
              </a:rPr>
              <a:t>UEMS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962275" y="3429000"/>
            <a:ext cx="59309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i="1" dirty="0">
                <a:solidFill>
                  <a:srgbClr val="FFFF00"/>
                </a:solidFill>
              </a:rPr>
              <a:t>A European board certification is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i="1" dirty="0">
                <a:solidFill>
                  <a:srgbClr val="FFFF00"/>
                </a:solidFill>
              </a:rPr>
              <a:t>a process by which a medical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i="1" dirty="0">
                <a:solidFill>
                  <a:srgbClr val="FFFF00"/>
                </a:solidFill>
              </a:rPr>
              <a:t>specialist demonstrates a mastery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i="1" dirty="0">
                <a:solidFill>
                  <a:srgbClr val="FFFF00"/>
                </a:solidFill>
              </a:rPr>
              <a:t>of competencies required for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i="1" dirty="0">
                <a:solidFill>
                  <a:srgbClr val="FFFF00"/>
                </a:solidFill>
              </a:rPr>
              <a:t>practicing in an area 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i="1" dirty="0">
                <a:solidFill>
                  <a:srgbClr val="FFFF00"/>
                </a:solidFill>
              </a:rPr>
              <a:t>medical specialization. </a:t>
            </a:r>
            <a:endParaRPr lang="de-DE" altLang="de-DE" i="1" dirty="0">
              <a:solidFill>
                <a:srgbClr val="FFFF00"/>
              </a:solidFill>
            </a:endParaRP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586163"/>
            <a:ext cx="17272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0134F0-C9E1-4543-84CA-88C7FEAB8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3"/>
    </mc:Choice>
    <mc:Fallback xmlns="">
      <p:transition spd="slow" advTm="1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13204" y="764704"/>
            <a:ext cx="48025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Why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should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we</a:t>
            </a:r>
            <a:r>
              <a:rPr lang="de-DE" sz="4400" dirty="0">
                <a:solidFill>
                  <a:srgbClr val="FFFF00"/>
                </a:solidFill>
              </a:rPr>
              <a:t> take</a:t>
            </a:r>
          </a:p>
          <a:p>
            <a:pPr algn="ctr"/>
            <a:r>
              <a:rPr lang="de-DE" sz="4400" dirty="0" err="1">
                <a:solidFill>
                  <a:srgbClr val="FFFF00"/>
                </a:solidFill>
              </a:rPr>
              <a:t>this</a:t>
            </a:r>
            <a:r>
              <a:rPr lang="de-DE" sz="4400" dirty="0">
                <a:solidFill>
                  <a:srgbClr val="FFFF00"/>
                </a:solidFill>
              </a:rPr>
              <a:t> </a:t>
            </a:r>
            <a:r>
              <a:rPr lang="de-DE" sz="4400" dirty="0" err="1">
                <a:solidFill>
                  <a:srgbClr val="FFFF00"/>
                </a:solidFill>
              </a:rPr>
              <a:t>examination</a:t>
            </a:r>
            <a:r>
              <a:rPr lang="de-DE" sz="44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8184" y="5000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479C054-2D5F-4199-9950-89AF5597A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788682"/>
            <a:ext cx="1584176" cy="32292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BB34C4-4917-462B-A2D3-FA1F6860C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4"/>
    </mc:Choice>
    <mc:Fallback xmlns="">
      <p:transition spd="slow" advTm="10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8184" y="5000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1679592" y="3791942"/>
            <a:ext cx="620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>
                <a:solidFill>
                  <a:srgbClr val="FFFF00"/>
                </a:solidFill>
              </a:rPr>
              <a:t>To help </a:t>
            </a:r>
            <a:r>
              <a:rPr lang="de-DE" sz="3200" dirty="0" err="1">
                <a:solidFill>
                  <a:srgbClr val="FFFF00"/>
                </a:solidFill>
              </a:rPr>
              <a:t>you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migrating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within</a:t>
            </a:r>
            <a:r>
              <a:rPr lang="de-DE" sz="3200" dirty="0">
                <a:solidFill>
                  <a:srgbClr val="FFFF00"/>
                </a:solidFill>
              </a:rPr>
              <a:t> Europe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1878"/>
            <a:ext cx="4464496" cy="3575154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44231B5D-29BF-4D1E-93FD-4059669E99EB}"/>
              </a:ext>
            </a:extLst>
          </p:cNvPr>
          <p:cNvSpPr txBox="1"/>
          <p:nvPr/>
        </p:nvSpPr>
        <p:spPr>
          <a:xfrm>
            <a:off x="2123728" y="4730368"/>
            <a:ext cx="51088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sz="1200" dirty="0">
              <a:solidFill>
                <a:srgbClr val="FFFF00"/>
              </a:solidFill>
            </a:endParaRPr>
          </a:p>
          <a:p>
            <a:pPr algn="ctr"/>
            <a:r>
              <a:rPr lang="de-DE" sz="3200" dirty="0" err="1">
                <a:solidFill>
                  <a:srgbClr val="FFFF00"/>
                </a:solidFill>
              </a:rPr>
              <a:t>and</a:t>
            </a:r>
            <a:r>
              <a:rPr lang="de-DE" sz="3200" dirty="0">
                <a:solidFill>
                  <a:srgbClr val="FFFF00"/>
                </a:solidFill>
              </a:rPr>
              <a:t> to </a:t>
            </a:r>
            <a:r>
              <a:rPr lang="de-DE" sz="3200" dirty="0" err="1">
                <a:solidFill>
                  <a:srgbClr val="FFFF00"/>
                </a:solidFill>
              </a:rPr>
              <a:t>become</a:t>
            </a:r>
            <a:r>
              <a:rPr lang="de-DE" sz="3200" dirty="0">
                <a:solidFill>
                  <a:srgbClr val="FFFF00"/>
                </a:solidFill>
              </a:rPr>
              <a:t> a </a:t>
            </a:r>
          </a:p>
          <a:p>
            <a:pPr algn="ctr"/>
            <a:endParaRPr lang="de-DE" sz="1200" dirty="0">
              <a:solidFill>
                <a:srgbClr val="FFFF00"/>
              </a:solidFill>
            </a:endParaRPr>
          </a:p>
          <a:p>
            <a:pPr algn="ctr"/>
            <a:r>
              <a:rPr lang="de-DE" sz="3200" i="1" dirty="0">
                <a:solidFill>
                  <a:srgbClr val="FFFF00"/>
                </a:solidFill>
              </a:rPr>
              <a:t>Fellow of </a:t>
            </a:r>
            <a:r>
              <a:rPr lang="de-DE" sz="3200" i="1" dirty="0" err="1">
                <a:solidFill>
                  <a:srgbClr val="FFFF00"/>
                </a:solidFill>
              </a:rPr>
              <a:t>the</a:t>
            </a:r>
            <a:r>
              <a:rPr lang="de-DE" sz="3200" i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3200" i="1" dirty="0">
                <a:solidFill>
                  <a:srgbClr val="FFFF00"/>
                </a:solidFill>
              </a:rPr>
              <a:t>European Board of Neurology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F1F752D-AACD-424A-BB0C-46B4AD5A627E}"/>
              </a:ext>
            </a:extLst>
          </p:cNvPr>
          <p:cNvSpPr txBox="1"/>
          <p:nvPr/>
        </p:nvSpPr>
        <p:spPr>
          <a:xfrm>
            <a:off x="2006728" y="4284385"/>
            <a:ext cx="5517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 err="1">
                <a:solidFill>
                  <a:srgbClr val="FFFF00"/>
                </a:solidFill>
              </a:rPr>
              <a:t>To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show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your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level</a:t>
            </a:r>
            <a:r>
              <a:rPr lang="de-DE" sz="3200" dirty="0">
                <a:solidFill>
                  <a:srgbClr val="FFFF00"/>
                </a:solidFill>
              </a:rPr>
              <a:t> </a:t>
            </a:r>
            <a:r>
              <a:rPr lang="de-DE" sz="3200" dirty="0" err="1">
                <a:solidFill>
                  <a:srgbClr val="FFFF00"/>
                </a:solidFill>
              </a:rPr>
              <a:t>of</a:t>
            </a:r>
            <a:r>
              <a:rPr lang="de-DE" sz="3200" dirty="0">
                <a:solidFill>
                  <a:srgbClr val="FFFF00"/>
                </a:solidFill>
              </a:rPr>
              <a:t> excellence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7BD748-6EAD-4C34-B3BD-E2D5018A6F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35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4"/>
    </mc:Choice>
    <mc:Fallback xmlns="">
      <p:transition spd="slow" advTm="2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036" y="116632"/>
            <a:ext cx="52508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err="1">
                <a:solidFill>
                  <a:srgbClr val="FFFF00"/>
                </a:solidFill>
              </a:rPr>
              <a:t>There</a:t>
            </a:r>
            <a:r>
              <a:rPr lang="de-DE" sz="4000" dirty="0">
                <a:solidFill>
                  <a:srgbClr val="FFFF00"/>
                </a:solidFill>
              </a:rPr>
              <a:t> </a:t>
            </a:r>
            <a:r>
              <a:rPr lang="de-DE" sz="4000" dirty="0" err="1">
                <a:solidFill>
                  <a:srgbClr val="FFFF00"/>
                </a:solidFill>
              </a:rPr>
              <a:t>are</a:t>
            </a:r>
            <a:r>
              <a:rPr lang="de-DE" sz="4000" dirty="0">
                <a:solidFill>
                  <a:srgbClr val="FFFF00"/>
                </a:solidFill>
              </a:rPr>
              <a:t> </a:t>
            </a:r>
            <a:r>
              <a:rPr lang="de-DE" sz="4000" dirty="0" err="1">
                <a:solidFill>
                  <a:srgbClr val="FFFF00"/>
                </a:solidFill>
              </a:rPr>
              <a:t>many</a:t>
            </a:r>
            <a:r>
              <a:rPr lang="de-DE" sz="4000" dirty="0">
                <a:solidFill>
                  <a:srgbClr val="FFFF00"/>
                </a:solidFill>
              </a:rPr>
              <a:t>  </a:t>
            </a:r>
          </a:p>
          <a:p>
            <a:pPr algn="ctr"/>
            <a:r>
              <a:rPr lang="de-DE" sz="4000" dirty="0">
                <a:solidFill>
                  <a:srgbClr val="FFFF00"/>
                </a:solidFill>
              </a:rPr>
              <a:t>European </a:t>
            </a:r>
            <a:r>
              <a:rPr lang="de-DE" sz="4000" dirty="0" err="1">
                <a:solidFill>
                  <a:srgbClr val="FFFF00"/>
                </a:solidFill>
              </a:rPr>
              <a:t>Examinations</a:t>
            </a:r>
            <a:endParaRPr lang="de-DE" sz="4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484784"/>
            <a:ext cx="393473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FFFF00"/>
                </a:solidFill>
              </a:rPr>
              <a:t>Allergology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and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clinical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Immunology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Anesthaesiology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Cardiology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Cardiovascular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Surgery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Dermatology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and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Venerology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Endocrine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Surgery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>
                <a:solidFill>
                  <a:srgbClr val="FFFF00"/>
                </a:solidFill>
              </a:rPr>
              <a:t>Gastrointestinal </a:t>
            </a:r>
            <a:r>
              <a:rPr lang="de-DE" sz="2000" dirty="0" err="1">
                <a:solidFill>
                  <a:srgbClr val="FFFF00"/>
                </a:solidFill>
              </a:rPr>
              <a:t>Medicine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>
                <a:solidFill>
                  <a:srgbClr val="FFFF00"/>
                </a:solidFill>
              </a:rPr>
              <a:t>General </a:t>
            </a:r>
            <a:r>
              <a:rPr lang="de-DE" sz="2000" dirty="0" err="1">
                <a:solidFill>
                  <a:srgbClr val="FFFF00"/>
                </a:solidFill>
              </a:rPr>
              <a:t>Surgery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>
                <a:solidFill>
                  <a:srgbClr val="FFFF00"/>
                </a:solidFill>
              </a:rPr>
              <a:t>Hand </a:t>
            </a:r>
            <a:r>
              <a:rPr lang="de-DE" sz="2000" dirty="0" err="1">
                <a:solidFill>
                  <a:srgbClr val="FFFF00"/>
                </a:solidFill>
              </a:rPr>
              <a:t>Surgery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>
                <a:solidFill>
                  <a:srgbClr val="FFFF00"/>
                </a:solidFill>
              </a:rPr>
              <a:t>Internal </a:t>
            </a:r>
            <a:r>
              <a:rPr lang="de-DE" sz="2000" dirty="0" err="1">
                <a:solidFill>
                  <a:srgbClr val="FFFF00"/>
                </a:solidFill>
              </a:rPr>
              <a:t>Medicine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>
                <a:solidFill>
                  <a:srgbClr val="FFFF00"/>
                </a:solidFill>
              </a:rPr>
              <a:t>Intensive </a:t>
            </a:r>
            <a:r>
              <a:rPr lang="de-DE" sz="2000" dirty="0" err="1">
                <a:solidFill>
                  <a:srgbClr val="FFFF00"/>
                </a:solidFill>
              </a:rPr>
              <a:t>Care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>
                <a:solidFill>
                  <a:srgbClr val="FFFF00"/>
                </a:solidFill>
              </a:rPr>
              <a:t>Neurology</a:t>
            </a:r>
          </a:p>
          <a:p>
            <a:r>
              <a:rPr lang="de-DE" sz="2000" dirty="0" err="1">
                <a:solidFill>
                  <a:srgbClr val="FFFF00"/>
                </a:solidFill>
              </a:rPr>
              <a:t>Neurosurgery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Nuclear</a:t>
            </a:r>
            <a:r>
              <a:rPr lang="de-DE" sz="2000" dirty="0">
                <a:solidFill>
                  <a:srgbClr val="FFFF00"/>
                </a:solidFill>
              </a:rPr>
              <a:t> Medicine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1484784"/>
            <a:ext cx="340150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FFFF00"/>
                </a:solidFill>
              </a:rPr>
              <a:t>Ophthalmology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>
                <a:solidFill>
                  <a:srgbClr val="FFFF00"/>
                </a:solidFill>
              </a:rPr>
              <a:t>Oral </a:t>
            </a:r>
            <a:r>
              <a:rPr lang="de-DE" sz="2000" dirty="0" err="1">
                <a:solidFill>
                  <a:srgbClr val="FFFF00"/>
                </a:solidFill>
              </a:rPr>
              <a:t>Surgery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Orthopedics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and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Traumatology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Otolaryngology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Pathology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Pediatric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Surgery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Pulmonology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>
                <a:solidFill>
                  <a:srgbClr val="FFFF00"/>
                </a:solidFill>
              </a:rPr>
              <a:t>Rehabilitation </a:t>
            </a:r>
            <a:r>
              <a:rPr lang="de-DE" sz="2000" dirty="0" err="1">
                <a:solidFill>
                  <a:srgbClr val="FFFF00"/>
                </a:solidFill>
              </a:rPr>
              <a:t>Medicine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Reconstructive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Surgery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Surgical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Oncology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>
                <a:solidFill>
                  <a:srgbClr val="FFFF00"/>
                </a:solidFill>
              </a:rPr>
              <a:t>Transplantation </a:t>
            </a:r>
            <a:r>
              <a:rPr lang="de-DE" sz="2000" dirty="0" err="1">
                <a:solidFill>
                  <a:srgbClr val="FFFF00"/>
                </a:solidFill>
              </a:rPr>
              <a:t>Medicine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Urology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Vascular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diseases</a:t>
            </a:r>
            <a:endParaRPr lang="de-DE" sz="2000" dirty="0">
              <a:solidFill>
                <a:srgbClr val="FFFF00"/>
              </a:solidFill>
            </a:endParaRPr>
          </a:p>
          <a:p>
            <a:r>
              <a:rPr lang="de-DE" sz="2000" dirty="0" err="1">
                <a:solidFill>
                  <a:srgbClr val="FFFF00"/>
                </a:solidFill>
              </a:rPr>
              <a:t>Vascular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Surgery</a:t>
            </a:r>
            <a:endParaRPr lang="de-DE" sz="2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06" y="4365104"/>
            <a:ext cx="1131476" cy="1101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1004512" cy="1080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70" y="5877198"/>
            <a:ext cx="2719629" cy="811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03492"/>
            <a:ext cx="1478867" cy="6850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51" y="44625"/>
            <a:ext cx="1751545" cy="1440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685" y="1175218"/>
            <a:ext cx="684076" cy="3095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82" y="2902766"/>
            <a:ext cx="1045842" cy="937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190106"/>
            <a:ext cx="1259006" cy="8149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60" y="6104899"/>
            <a:ext cx="4002379" cy="5836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0DB1E0-DCA7-4D8A-89DA-BA0E7AABD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9"/>
    </mc:Choice>
    <mc:Fallback xmlns="">
      <p:transition spd="slow" advTm="2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3F7E7137-0746-4695-861E-4825906A2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595" y="786855"/>
            <a:ext cx="2727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de-DE" sz="4400" dirty="0">
                <a:solidFill>
                  <a:srgbClr val="FFFF00"/>
                </a:solidFill>
                <a:latin typeface="+mn-lt"/>
              </a:rPr>
              <a:t>Candidates</a:t>
            </a:r>
            <a:endParaRPr lang="de-DE" altLang="de-DE" sz="4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123" name="Tekstvak 1">
            <a:extLst>
              <a:ext uri="{FF2B5EF4-FFF2-40B4-BE49-F238E27FC236}">
                <a16:creationId xmlns:a16="http://schemas.microsoft.com/office/drawing/2014/main" id="{5BD05633-2B43-49F1-93D9-BCA0D43A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2700784"/>
            <a:ext cx="6838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nl-NL" altLang="nl-NL" sz="3200" dirty="0">
                <a:solidFill>
                  <a:srgbClr val="FFFF00"/>
                </a:solidFill>
                <a:latin typeface="+mn-lt"/>
              </a:rPr>
              <a:t> 2016           2017	2018	          2019</a:t>
            </a:r>
          </a:p>
        </p:txBody>
      </p:sp>
      <p:sp>
        <p:nvSpPr>
          <p:cNvPr id="5124" name="Tekstvak 4">
            <a:extLst>
              <a:ext uri="{FF2B5EF4-FFF2-40B4-BE49-F238E27FC236}">
                <a16:creationId xmlns:a16="http://schemas.microsoft.com/office/drawing/2014/main" id="{022509FD-6EF6-4A6B-A9CE-99A418D6583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9388" y="3557364"/>
            <a:ext cx="885666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nl-NL" altLang="nl-NL" sz="2800" dirty="0" err="1">
                <a:solidFill>
                  <a:srgbClr val="FFFF00"/>
                </a:solidFill>
                <a:latin typeface="+mn-lt"/>
              </a:rPr>
              <a:t>Subscriptions</a:t>
            </a:r>
            <a:r>
              <a:rPr lang="nl-NL" altLang="nl-NL" sz="2800" dirty="0">
                <a:solidFill>
                  <a:srgbClr val="FFFF00"/>
                </a:solidFill>
                <a:latin typeface="+mn-lt"/>
              </a:rPr>
              <a:t>      96	       76	       89	      109</a:t>
            </a:r>
          </a:p>
          <a:p>
            <a:pPr eaLnBrk="1" hangingPunct="1">
              <a:defRPr/>
            </a:pPr>
            <a:endParaRPr lang="nl-NL" altLang="nl-NL" sz="2800" dirty="0">
              <a:solidFill>
                <a:srgbClr val="FFFF00"/>
              </a:solidFill>
              <a:latin typeface="+mn-lt"/>
            </a:endParaRPr>
          </a:p>
          <a:p>
            <a:pPr eaLnBrk="1" hangingPunct="1">
              <a:defRPr/>
            </a:pPr>
            <a:r>
              <a:rPr lang="nl-NL" altLang="nl-NL" sz="2800" dirty="0" err="1">
                <a:solidFill>
                  <a:srgbClr val="FFFF00"/>
                </a:solidFill>
                <a:latin typeface="+mn-lt"/>
              </a:rPr>
              <a:t>Cancellations</a:t>
            </a:r>
            <a:r>
              <a:rPr lang="nl-NL" altLang="nl-NL" sz="2800" dirty="0">
                <a:solidFill>
                  <a:srgbClr val="FFFF00"/>
                </a:solidFill>
                <a:latin typeface="+mn-lt"/>
              </a:rPr>
              <a:t>      24 	       14	       15	        12</a:t>
            </a:r>
          </a:p>
          <a:p>
            <a:pPr eaLnBrk="1" hangingPunct="1">
              <a:defRPr/>
            </a:pPr>
            <a:endParaRPr lang="nl-NL" altLang="nl-NL" sz="2800" dirty="0">
              <a:solidFill>
                <a:srgbClr val="FFFF00"/>
              </a:solidFill>
              <a:latin typeface="+mn-lt"/>
            </a:endParaRPr>
          </a:p>
          <a:p>
            <a:pPr eaLnBrk="1" hangingPunct="1">
              <a:defRPr/>
            </a:pPr>
            <a:r>
              <a:rPr lang="nl-NL" altLang="nl-NL" sz="2800" dirty="0" err="1">
                <a:solidFill>
                  <a:srgbClr val="FFFF00"/>
                </a:solidFill>
                <a:latin typeface="+mn-lt"/>
              </a:rPr>
              <a:t>Remaining</a:t>
            </a:r>
            <a:r>
              <a:rPr lang="nl-NL" altLang="nl-NL" sz="2800" dirty="0">
                <a:solidFill>
                  <a:srgbClr val="FFFF00"/>
                </a:solidFill>
                <a:latin typeface="+mn-lt"/>
              </a:rPr>
              <a:t>	       72                  62                  74                   97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634273-2928-4528-93C8-61CADF7508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69" y="116632"/>
            <a:ext cx="3840427" cy="21602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644A72-C8E7-4FD6-8F77-07D8BF613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3"/>
    </mc:Choice>
    <mc:Fallback xmlns="">
      <p:transition spd="slow" advTm="15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9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10.1|10.4|13.6|1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1060</Words>
  <Application>Microsoft Office PowerPoint</Application>
  <PresentationFormat>Bildschirmpräsentation (4:3)</PresentationFormat>
  <Paragraphs>244</Paragraphs>
  <Slides>34</Slides>
  <Notes>1</Notes>
  <HiddenSlides>0</HiddenSlides>
  <MMClips>34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Arial</vt:lpstr>
      <vt:lpstr>Calibri</vt:lpstr>
      <vt:lpstr>Tahoma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MCQ open Book 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Kuks</dc:creator>
  <cp:lastModifiedBy>lohner</cp:lastModifiedBy>
  <cp:revision>76</cp:revision>
  <dcterms:created xsi:type="dcterms:W3CDTF">2015-01-20T20:29:05Z</dcterms:created>
  <dcterms:modified xsi:type="dcterms:W3CDTF">2020-06-03T09:04:24Z</dcterms:modified>
</cp:coreProperties>
</file>